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310" r:id="rId3"/>
    <p:sldId id="311" r:id="rId4"/>
    <p:sldId id="315" r:id="rId5"/>
    <p:sldId id="257" r:id="rId6"/>
    <p:sldId id="318" r:id="rId7"/>
    <p:sldId id="313" r:id="rId8"/>
    <p:sldId id="323" r:id="rId9"/>
    <p:sldId id="324" r:id="rId10"/>
    <p:sldId id="321" r:id="rId11"/>
    <p:sldId id="320" r:id="rId12"/>
    <p:sldId id="316" r:id="rId13"/>
    <p:sldId id="319" r:id="rId14"/>
    <p:sldId id="322" r:id="rId15"/>
    <p:sldId id="314"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2" d="100"/>
          <a:sy n="62" d="100"/>
        </p:scale>
        <p:origin x="4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96367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20327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65889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2719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41271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56577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40982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443553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667290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12192000" cy="971550"/>
          </a:xfrm>
          <a:prstGeom prst="rect">
            <a:avLst/>
          </a:prstGeom>
          <a:solidFill>
            <a:srgbClr val="D3CCBD">
              <a:alpha val="60000"/>
            </a:srgbClr>
          </a:solidFill>
          <a:ln>
            <a:noFill/>
          </a:ln>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defRPr/>
            </a:pPr>
            <a:endParaRPr lang="en-GB" altLang="en-US" sz="2400">
              <a:solidFill>
                <a:srgbClr val="141313"/>
              </a:solidFill>
            </a:endParaRPr>
          </a:p>
        </p:txBody>
      </p:sp>
      <p:sp>
        <p:nvSpPr>
          <p:cNvPr id="2" name="Title 1"/>
          <p:cNvSpPr>
            <a:spLocks noGrp="1"/>
          </p:cNvSpPr>
          <p:nvPr>
            <p:ph type="title"/>
          </p:nvPr>
        </p:nvSpPr>
        <p:spPr>
          <a:xfrm>
            <a:off x="1913467" y="127000"/>
            <a:ext cx="9635067" cy="736600"/>
          </a:xfrm>
          <a:prstGeom prst="rect">
            <a:avLst/>
          </a:prstGeom>
        </p:spPr>
        <p:txBody>
          <a:bodyPr wrap="none" anchor="ctr"/>
          <a:lstStyle>
            <a:lvl1pPr>
              <a:defRPr sz="2200" b="0">
                <a:solidFill>
                  <a:srgbClr val="0A3550"/>
                </a:solidFill>
                <a:latin typeface="+mj-lt"/>
                <a:cs typeface="Trebuchet MS"/>
              </a:defRPr>
            </a:lvl1pPr>
          </a:lstStyle>
          <a:p>
            <a:r>
              <a:rPr lang="en-GB" dirty="0"/>
              <a:t>Click to edit Master title style</a:t>
            </a:r>
            <a:endParaRPr lang="en-US" dirty="0"/>
          </a:p>
        </p:txBody>
      </p:sp>
      <p:sp>
        <p:nvSpPr>
          <p:cNvPr id="3" name="Content Placeholder 2"/>
          <p:cNvSpPr>
            <a:spLocks noGrp="1"/>
          </p:cNvSpPr>
          <p:nvPr>
            <p:ph idx="1"/>
          </p:nvPr>
        </p:nvSpPr>
        <p:spPr>
          <a:xfrm>
            <a:off x="719667" y="1193800"/>
            <a:ext cx="10845800" cy="5054600"/>
          </a:xfrm>
          <a:prstGeom prst="rect">
            <a:avLst/>
          </a:prstGeom>
        </p:spPr>
        <p:txBody>
          <a:bodyPr/>
          <a:lstStyle>
            <a:lvl1pPr marL="0" indent="0">
              <a:spcAft>
                <a:spcPts val="1000"/>
              </a:spcAft>
              <a:buFont typeface="Arial"/>
              <a:buNone/>
              <a:defRPr>
                <a:solidFill>
                  <a:srgbClr val="3FA3DE"/>
                </a:solidFill>
                <a:latin typeface="+mn-lt"/>
                <a:cs typeface="Trebuchet MS"/>
              </a:defRPr>
            </a:lvl1pPr>
            <a:lvl2pPr marL="0" indent="0">
              <a:spcBef>
                <a:spcPts val="400"/>
              </a:spcBef>
              <a:buFont typeface="Arial"/>
              <a:buNone/>
              <a:defRPr sz="1600">
                <a:solidFill>
                  <a:srgbClr val="0A3550"/>
                </a:solidFill>
                <a:latin typeface="+mn-lt"/>
                <a:cs typeface="Trebuchet MS"/>
              </a:defRPr>
            </a:lvl2pPr>
            <a:lvl3pPr marL="177800" indent="-177800">
              <a:buClr>
                <a:srgbClr val="3491D6"/>
              </a:buClr>
              <a:defRPr sz="1600">
                <a:solidFill>
                  <a:srgbClr val="0A3550"/>
                </a:solidFill>
                <a:latin typeface="+mn-lt"/>
                <a:cs typeface="Trebuchet MS"/>
              </a:defRPr>
            </a:lvl3pPr>
            <a:lvl4pPr marL="541338" indent="-185738">
              <a:buClr>
                <a:srgbClr val="F58025"/>
              </a:buClr>
              <a:defRPr sz="1400">
                <a:solidFill>
                  <a:srgbClr val="0A3550"/>
                </a:solidFill>
                <a:latin typeface="+mn-lt"/>
                <a:cs typeface="Trebuchet MS"/>
              </a:defRPr>
            </a:lvl4pPr>
            <a:lvl5pPr marL="0" indent="0">
              <a:spcBef>
                <a:spcPts val="200"/>
              </a:spcBef>
              <a:spcAft>
                <a:spcPts val="200"/>
              </a:spcAft>
              <a:buClr>
                <a:srgbClr val="F58025"/>
              </a:buClr>
              <a:buNone/>
              <a:defRPr sz="1000" i="0">
                <a:solidFill>
                  <a:srgbClr val="0A3550"/>
                </a:solidFill>
                <a:latin typeface="+mn-lt"/>
                <a:cs typeface="Trebuchet MS"/>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0"/>
          </p:nvPr>
        </p:nvSpPr>
        <p:spPr>
          <a:xfrm>
            <a:off x="711200" y="5009845"/>
            <a:ext cx="10845800" cy="1365250"/>
          </a:xfrm>
          <a:prstGeom prst="rect">
            <a:avLst/>
          </a:prstGeom>
        </p:spPr>
        <p:txBody>
          <a:bodyPr anchor="b"/>
          <a:lstStyle>
            <a:lvl1pPr marL="180000" indent="-180000">
              <a:lnSpc>
                <a:spcPct val="100000"/>
              </a:lnSpc>
              <a:spcBef>
                <a:spcPts val="200"/>
              </a:spcBef>
              <a:spcAft>
                <a:spcPts val="0"/>
              </a:spcAft>
              <a:buClr>
                <a:schemeClr val="accent6"/>
              </a:buClr>
              <a:buFont typeface="+mj-lt"/>
              <a:buAutoNum type="arabicPeriod"/>
              <a:defRPr sz="1000" i="0">
                <a:solidFill>
                  <a:srgbClr val="062744"/>
                </a:solidFill>
              </a:defRPr>
            </a:lvl1pPr>
          </a:lstStyle>
          <a:p>
            <a:pPr lvl="0"/>
            <a:r>
              <a:rPr lang="en-GB" dirty="0"/>
              <a:t>Click to edit Master text styles</a:t>
            </a:r>
          </a:p>
        </p:txBody>
      </p:sp>
      <p:sp>
        <p:nvSpPr>
          <p:cNvPr id="13" name="Footer Placeholder 2"/>
          <p:cNvSpPr>
            <a:spLocks noGrp="1"/>
          </p:cNvSpPr>
          <p:nvPr>
            <p:ph type="ftr" sz="quarter" idx="11"/>
          </p:nvPr>
        </p:nvSpPr>
        <p:spPr>
          <a:xfrm>
            <a:off x="1574600" y="6386513"/>
            <a:ext cx="7884784" cy="315912"/>
          </a:xfrm>
        </p:spPr>
        <p:txBody>
          <a:bodyPr/>
          <a:lstStyle>
            <a:lvl1pPr>
              <a:defRPr>
                <a:solidFill>
                  <a:srgbClr val="1E668A"/>
                </a:solidFill>
              </a:defRPr>
            </a:lvl1pPr>
          </a:lstStyle>
          <a:p>
            <a:endParaRPr lang="en-US" altLang="en-US" dirty="0"/>
          </a:p>
        </p:txBody>
      </p:sp>
      <p:grpSp>
        <p:nvGrpSpPr>
          <p:cNvPr id="34" name="Gruppierung 33"/>
          <p:cNvGrpSpPr/>
          <p:nvPr userDrawn="1"/>
        </p:nvGrpSpPr>
        <p:grpSpPr>
          <a:xfrm>
            <a:off x="753532" y="0"/>
            <a:ext cx="863600" cy="971550"/>
            <a:chOff x="573615" y="0"/>
            <a:chExt cx="647700" cy="2250000"/>
          </a:xfrm>
        </p:grpSpPr>
        <p:cxnSp>
          <p:nvCxnSpPr>
            <p:cNvPr id="35" name="Gerade Verbindung 34"/>
            <p:cNvCxnSpPr/>
            <p:nvPr userDrawn="1"/>
          </p:nvCxnSpPr>
          <p:spPr>
            <a:xfrm>
              <a:off x="573615" y="0"/>
              <a:ext cx="0" cy="2250000"/>
            </a:xfrm>
            <a:prstGeom prst="line">
              <a:avLst/>
            </a:prstGeom>
            <a:ln w="101600" cmpd="sng">
              <a:solidFill>
                <a:srgbClr val="FF9E16"/>
              </a:solidFill>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a:off x="735540" y="0"/>
              <a:ext cx="0" cy="2250000"/>
            </a:xfrm>
            <a:prstGeom prst="line">
              <a:avLst/>
            </a:prstGeom>
            <a:ln w="101600" cmpd="sng">
              <a:solidFill>
                <a:srgbClr val="3491D6"/>
              </a:solidFill>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userDrawn="1"/>
          </p:nvCxnSpPr>
          <p:spPr>
            <a:xfrm>
              <a:off x="897465" y="0"/>
              <a:ext cx="0" cy="2250000"/>
            </a:xfrm>
            <a:prstGeom prst="line">
              <a:avLst/>
            </a:prstGeom>
            <a:ln w="101600" cmpd="sng">
              <a:solidFill>
                <a:srgbClr val="4DACD6"/>
              </a:solidFill>
            </a:ln>
            <a:effectLst/>
          </p:spPr>
          <p:style>
            <a:lnRef idx="2">
              <a:schemeClr val="accent1"/>
            </a:lnRef>
            <a:fillRef idx="0">
              <a:schemeClr val="accent1"/>
            </a:fillRef>
            <a:effectRef idx="1">
              <a:schemeClr val="accent1"/>
            </a:effectRef>
            <a:fontRef idx="minor">
              <a:schemeClr val="tx1"/>
            </a:fontRef>
          </p:style>
        </p:cxnSp>
        <p:cxnSp>
          <p:nvCxnSpPr>
            <p:cNvPr id="38" name="Gerade Verbindung 37"/>
            <p:cNvCxnSpPr/>
            <p:nvPr userDrawn="1"/>
          </p:nvCxnSpPr>
          <p:spPr>
            <a:xfrm>
              <a:off x="1059390" y="0"/>
              <a:ext cx="0" cy="2250000"/>
            </a:xfrm>
            <a:prstGeom prst="line">
              <a:avLst/>
            </a:prstGeom>
            <a:ln w="101600" cmpd="sng">
              <a:solidFill>
                <a:srgbClr val="83C4DC"/>
              </a:solidFill>
            </a:ln>
            <a:effectLst/>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userDrawn="1"/>
          </p:nvCxnSpPr>
          <p:spPr>
            <a:xfrm>
              <a:off x="1221315" y="0"/>
              <a:ext cx="0" cy="2250000"/>
            </a:xfrm>
            <a:prstGeom prst="line">
              <a:avLst/>
            </a:prstGeom>
            <a:ln w="101600" cmpd="sng">
              <a:solidFill>
                <a:srgbClr val="8FD1D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196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8" name="Rechteck 7"/>
          <p:cNvSpPr/>
          <p:nvPr userDrawn="1"/>
        </p:nvSpPr>
        <p:spPr>
          <a:xfrm>
            <a:off x="0" y="0"/>
            <a:ext cx="12192000" cy="6858000"/>
          </a:xfrm>
          <a:prstGeom prst="rect">
            <a:avLst/>
          </a:prstGeom>
          <a:gradFill>
            <a:gsLst>
              <a:gs pos="0">
                <a:schemeClr val="accent1">
                  <a:tint val="100000"/>
                  <a:shade val="100000"/>
                  <a:satMod val="130000"/>
                  <a:alpha val="33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Inhaltsplatzhalter 2"/>
          <p:cNvSpPr>
            <a:spLocks noGrp="1"/>
          </p:cNvSpPr>
          <p:nvPr>
            <p:ph sz="half" idx="1"/>
          </p:nvPr>
        </p:nvSpPr>
        <p:spPr>
          <a:xfrm>
            <a:off x="240000" y="1220757"/>
            <a:ext cx="11631424" cy="4619620"/>
          </a:xfrm>
          <a:prstGeom prst="rect">
            <a:avLst/>
          </a:prstGeom>
        </p:spPr>
        <p:txBody>
          <a:bodyPr/>
          <a:lstStyle>
            <a:lvl1pPr marL="0" indent="0">
              <a:spcAft>
                <a:spcPts val="800"/>
              </a:spcAft>
              <a:buSzPct val="95000"/>
              <a:buFont typeface="Arial"/>
              <a:buNone/>
              <a:defRPr sz="2400" b="0" i="0">
                <a:solidFill>
                  <a:schemeClr val="accent5">
                    <a:lumMod val="50000"/>
                  </a:schemeClr>
                </a:solidFill>
                <a:latin typeface="Arial"/>
                <a:cs typeface="Arial"/>
              </a:defRPr>
            </a:lvl1pPr>
            <a:lvl2pPr marL="379191" indent="-379191">
              <a:spcAft>
                <a:spcPts val="400"/>
              </a:spcAft>
              <a:buClr>
                <a:srgbClr val="003780"/>
              </a:buClr>
              <a:buSzPct val="110000"/>
              <a:defRPr sz="2133" b="0" i="0">
                <a:solidFill>
                  <a:schemeClr val="accent5">
                    <a:lumMod val="50000"/>
                  </a:schemeClr>
                </a:solidFill>
                <a:latin typeface="Arial"/>
                <a:cs typeface="Arial"/>
              </a:defRPr>
            </a:lvl2pPr>
            <a:lvl3pPr marL="723882" indent="-239178">
              <a:spcAft>
                <a:spcPts val="400"/>
              </a:spcAft>
              <a:buClr>
                <a:srgbClr val="003780"/>
              </a:buClr>
              <a:buSzPct val="110000"/>
              <a:defRPr sz="1867" b="0" i="0">
                <a:solidFill>
                  <a:schemeClr val="accent5">
                    <a:lumMod val="50000"/>
                  </a:schemeClr>
                </a:solidFill>
                <a:latin typeface="Arial"/>
                <a:cs typeface="Arial"/>
              </a:defRPr>
            </a:lvl3pPr>
            <a:lvl4pPr marL="1193770" indent="-243411">
              <a:spcAft>
                <a:spcPts val="400"/>
              </a:spcAft>
              <a:buClr>
                <a:srgbClr val="003780"/>
              </a:buClr>
              <a:tabLst>
                <a:tab pos="1202237" algn="l"/>
              </a:tabLst>
              <a:defRPr sz="1600" b="0" i="0">
                <a:solidFill>
                  <a:schemeClr val="accent5">
                    <a:lumMod val="50000"/>
                  </a:schemeClr>
                </a:solidFill>
                <a:latin typeface="Arial"/>
                <a:cs typeface="Arial"/>
              </a:defRPr>
            </a:lvl4pPr>
            <a:lvl5pPr marL="1919952" indent="-244794">
              <a:spcAft>
                <a:spcPts val="400"/>
              </a:spcAft>
              <a:buClr>
                <a:srgbClr val="003780"/>
              </a:buClr>
              <a:defRPr sz="1600" b="0" i="0">
                <a:solidFill>
                  <a:schemeClr val="accent5">
                    <a:lumMod val="50000"/>
                  </a:schemeClr>
                </a:solidFill>
                <a:latin typeface="Arial"/>
                <a:cs typeface="Arial"/>
              </a:defRPr>
            </a:lvl5pPr>
            <a:lvl6pPr>
              <a:defRPr sz="2400"/>
            </a:lvl6pPr>
            <a:lvl7pPr>
              <a:defRPr sz="2400"/>
            </a:lvl7pPr>
            <a:lvl8pPr>
              <a:defRPr sz="2400"/>
            </a:lvl8pPr>
            <a:lvl9pPr>
              <a:defRPr sz="2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p:cNvSpPr>
            <a:spLocks noGrp="1"/>
          </p:cNvSpPr>
          <p:nvPr>
            <p:ph type="body" sz="quarter" idx="10" hasCustomPrompt="1"/>
          </p:nvPr>
        </p:nvSpPr>
        <p:spPr>
          <a:xfrm>
            <a:off x="240000" y="5913938"/>
            <a:ext cx="9696427" cy="768351"/>
          </a:xfrm>
          <a:prstGeom prst="rect">
            <a:avLst/>
          </a:prstGeom>
        </p:spPr>
        <p:txBody>
          <a:bodyPr vert="horz" anchor="b"/>
          <a:lstStyle>
            <a:lvl1pPr marL="0" indent="0">
              <a:spcBef>
                <a:spcPts val="0"/>
              </a:spcBef>
              <a:spcAft>
                <a:spcPts val="400"/>
              </a:spcAft>
              <a:buNone/>
              <a:defRPr sz="933">
                <a:solidFill>
                  <a:srgbClr val="000000"/>
                </a:solidFill>
                <a:latin typeface="Arial"/>
                <a:cs typeface="Arial"/>
              </a:defRPr>
            </a:lvl1pPr>
            <a:lvl2pPr marL="353474" indent="0">
              <a:buNone/>
              <a:defRPr sz="800">
                <a:latin typeface="Arial"/>
                <a:cs typeface="Arial"/>
              </a:defRPr>
            </a:lvl2pPr>
            <a:lvl3pPr marL="719649" indent="0">
              <a:buNone/>
              <a:defRPr sz="800">
                <a:latin typeface="Arial"/>
                <a:cs typeface="Arial"/>
              </a:defRPr>
            </a:lvl3pPr>
            <a:lvl4pPr marL="1073123" indent="0">
              <a:buNone/>
              <a:defRPr sz="800">
                <a:latin typeface="Arial"/>
                <a:cs typeface="Arial"/>
              </a:defRPr>
            </a:lvl4pPr>
            <a:lvl5pPr marL="1439297" indent="0">
              <a:buNone/>
              <a:defRPr sz="800">
                <a:latin typeface="Arial"/>
                <a:cs typeface="Arial"/>
              </a:defRPr>
            </a:lvl5pPr>
          </a:lstStyle>
          <a:p>
            <a:pPr lvl="0"/>
            <a:r>
              <a:rPr lang="de-DE" dirty="0"/>
              <a:t>Referenzen</a:t>
            </a:r>
          </a:p>
        </p:txBody>
      </p:sp>
      <p:sp>
        <p:nvSpPr>
          <p:cNvPr id="12" name="Rechteck 11"/>
          <p:cNvSpPr/>
          <p:nvPr userDrawn="1"/>
        </p:nvSpPr>
        <p:spPr>
          <a:xfrm>
            <a:off x="0" y="6741368"/>
            <a:ext cx="12192000" cy="144016"/>
          </a:xfrm>
          <a:prstGeom prst="rect">
            <a:avLst/>
          </a:prstGeom>
          <a:solidFill>
            <a:srgbClr val="0169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3" name="Titel 2"/>
          <p:cNvSpPr>
            <a:spLocks noGrp="1"/>
          </p:cNvSpPr>
          <p:nvPr>
            <p:ph type="title" hasCustomPrompt="1"/>
          </p:nvPr>
        </p:nvSpPr>
        <p:spPr>
          <a:xfrm>
            <a:off x="239350" y="274637"/>
            <a:ext cx="11713301" cy="1042128"/>
          </a:xfrm>
          <a:prstGeom prst="rect">
            <a:avLst/>
          </a:prstGeom>
        </p:spPr>
        <p:txBody>
          <a:bodyPr vert="horz"/>
          <a:lstStyle>
            <a:lvl1pPr>
              <a:defRPr sz="2667" u="none">
                <a:solidFill>
                  <a:srgbClr val="003780"/>
                </a:solidFill>
                <a:uFill>
                  <a:solidFill>
                    <a:srgbClr val="003780"/>
                  </a:solidFill>
                </a:uFill>
                <a:latin typeface="Arial"/>
              </a:defRPr>
            </a:lvl1pPr>
          </a:lstStyle>
          <a:p>
            <a:r>
              <a:rPr lang="de-DE" dirty="0"/>
              <a:t>Mastertitelformat bearbeiten</a:t>
            </a:r>
            <a:br>
              <a:rPr lang="de-DE" dirty="0"/>
            </a:br>
            <a:r>
              <a:rPr lang="de-DE" dirty="0"/>
              <a:t>AAA Inhalt</a:t>
            </a:r>
          </a:p>
        </p:txBody>
      </p:sp>
    </p:spTree>
    <p:extLst>
      <p:ext uri="{BB962C8B-B14F-4D97-AF65-F5344CB8AC3E}">
        <p14:creationId xmlns:p14="http://schemas.microsoft.com/office/powerpoint/2010/main" val="217730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88240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9796027F-7875-4030-9381-8BD8C4F21935}"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00089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6955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425599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13222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71822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4509A250-FF31-4206-8172-F9D3106AACB1}" type="datetimeFigureOut">
              <a:rPr lang="en-US" dirty="0"/>
              <a:t>12/6/2020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78872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54310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cstate="print">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cstate="print">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cstate="print">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40000" y="288000"/>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extLst>
      <p:ext uri="{BB962C8B-B14F-4D97-AF65-F5344CB8AC3E}">
        <p14:creationId xmlns:p14="http://schemas.microsoft.com/office/powerpoint/2010/main" val="38436727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eyers-dorsten.com/"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Begabung" TargetMode="External"/><Relationship Id="rId2" Type="http://schemas.openxmlformats.org/officeDocument/2006/relationships/hyperlink" Target="https://de.wikipedia.org/wiki/Intellekt" TargetMode="External"/><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hyperlink" Target="https://de.wikipedia.org/wiki/Modell#Psychologie" TargetMode="External"/><Relationship Id="rId4" Type="http://schemas.openxmlformats.org/officeDocument/2006/relationships/hyperlink" Target="https://de.wikipedia.org/wiki/Psycholog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934720"/>
            <a:ext cx="10845800" cy="1623060"/>
          </a:xfrm>
        </p:spPr>
        <p:txBody>
          <a:bodyPr/>
          <a:lstStyle/>
          <a:p>
            <a:pPr algn="ctr"/>
            <a:r>
              <a:rPr lang="de-DE" sz="6000" i="1" dirty="0">
                <a:solidFill>
                  <a:schemeClr val="bg1"/>
                </a:solidFill>
                <a:latin typeface="Calibri" panose="020F0502020204030204" pitchFamily="34" charset="0"/>
                <a:cs typeface="Calibri" panose="020F0502020204030204" pitchFamily="34" charset="0"/>
              </a:rPr>
              <a:t>Hochbegabung und hohe Sensitivität</a:t>
            </a:r>
          </a:p>
        </p:txBody>
      </p:sp>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2987040"/>
            <a:ext cx="10845800" cy="3261360"/>
          </a:xfrm>
        </p:spPr>
        <p:txBody>
          <a:bodyPr>
            <a:normAutofit fontScale="92500" lnSpcReduction="10000"/>
          </a:bodyPr>
          <a:lstStyle/>
          <a:p>
            <a:pPr algn="ctr"/>
            <a:r>
              <a:rPr lang="de-DE" sz="2800" b="1" i="1" dirty="0">
                <a:solidFill>
                  <a:schemeClr val="bg1"/>
                </a:solidFill>
                <a:latin typeface="Calibri" panose="020F0502020204030204" pitchFamily="34" charset="0"/>
                <a:cs typeface="Calibri" panose="020F0502020204030204" pitchFamily="34" charset="0"/>
              </a:rPr>
              <a:t>Dr. Ralph Meyers</a:t>
            </a:r>
          </a:p>
          <a:p>
            <a:pPr algn="ctr"/>
            <a:r>
              <a:rPr lang="de-DE" b="1" i="1" dirty="0">
                <a:solidFill>
                  <a:schemeClr val="bg1"/>
                </a:solidFill>
                <a:latin typeface="Calibri" panose="020F0502020204030204" pitchFamily="34" charset="0"/>
                <a:cs typeface="Calibri" panose="020F0502020204030204" pitchFamily="34" charset="0"/>
              </a:rPr>
              <a:t>Sozialpsychiatrisches Centrum Dr. Meyers, Dorsten </a:t>
            </a:r>
          </a:p>
          <a:p>
            <a:pPr algn="ctr"/>
            <a:r>
              <a:rPr lang="de-DE" sz="2800" b="1" i="1" dirty="0">
                <a:solidFill>
                  <a:schemeClr val="bg1"/>
                </a:solidFill>
                <a:latin typeface="Calibri" panose="020F0502020204030204" pitchFamily="34" charset="0"/>
                <a:cs typeface="Calibri" panose="020F0502020204030204" pitchFamily="34" charset="0"/>
              </a:rPr>
              <a:t>  </a:t>
            </a:r>
            <a:r>
              <a:rPr lang="de-DE" b="1"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www.meyers-dorsten.com</a:t>
            </a:r>
            <a:r>
              <a:rPr lang="de-DE" b="1" i="1" dirty="0">
                <a:solidFill>
                  <a:schemeClr val="bg1"/>
                </a:solidFill>
                <a:latin typeface="Calibri" panose="020F0502020204030204" pitchFamily="34" charset="0"/>
                <a:cs typeface="Calibri" panose="020F0502020204030204" pitchFamily="34" charset="0"/>
              </a:rPr>
              <a:t>, </a:t>
            </a:r>
            <a:r>
              <a:rPr lang="de-DE" b="1" i="1" u="sng" dirty="0">
                <a:solidFill>
                  <a:schemeClr val="bg1"/>
                </a:solidFill>
                <a:latin typeface="Calibri" panose="020F0502020204030204" pitchFamily="34" charset="0"/>
                <a:cs typeface="Calibri" panose="020F0502020204030204" pitchFamily="34" charset="0"/>
              </a:rPr>
              <a:t>www-meyers-hamburg.com</a:t>
            </a:r>
          </a:p>
          <a:p>
            <a:pPr algn="ctr"/>
            <a:r>
              <a:rPr lang="de-DE" b="1" i="1" dirty="0">
                <a:solidFill>
                  <a:schemeClr val="bg1"/>
                </a:solidFill>
                <a:latin typeface="Calibri" panose="020F0502020204030204" pitchFamily="34" charset="0"/>
                <a:cs typeface="Calibri" panose="020F0502020204030204" pitchFamily="34" charset="0"/>
              </a:rPr>
              <a:t>Vortrag 12.02.2019 im Qualitätszirkel Sozialpsychiatrie</a:t>
            </a:r>
          </a:p>
          <a:p>
            <a:pPr algn="ctr"/>
            <a:r>
              <a:rPr lang="de-DE" b="1" i="1" dirty="0">
                <a:solidFill>
                  <a:schemeClr val="bg1"/>
                </a:solidFill>
                <a:latin typeface="Calibri" panose="020F0502020204030204" pitchFamily="34" charset="0"/>
                <a:cs typeface="Calibri" panose="020F0502020204030204" pitchFamily="34" charset="0"/>
              </a:rPr>
              <a:t>Revidiert 12.2020</a:t>
            </a:r>
          </a:p>
          <a:p>
            <a:pPr algn="ctr"/>
            <a:r>
              <a:rPr lang="de-DE" b="1" i="1" dirty="0">
                <a:solidFill>
                  <a:schemeClr val="bg1"/>
                </a:solidFill>
                <a:latin typeface="Calibri" panose="020F0502020204030204" pitchFamily="34" charset="0"/>
                <a:cs typeface="Calibri" panose="020F0502020204030204" pitchFamily="34" charset="0"/>
              </a:rPr>
              <a:t>© Dr. Meyers, 2020</a:t>
            </a:r>
          </a:p>
          <a:p>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8139" y="5559592"/>
            <a:ext cx="3636397" cy="1172402"/>
          </a:xfrm>
          <a:prstGeom prst="rect">
            <a:avLst/>
          </a:prstGeom>
          <a:solidFill>
            <a:schemeClr val="accent1">
              <a:lumMod val="40000"/>
              <a:lumOff val="60000"/>
            </a:schemeClr>
          </a:solidFill>
        </p:spPr>
      </p:pic>
    </p:spTree>
    <p:extLst>
      <p:ext uri="{BB962C8B-B14F-4D97-AF65-F5344CB8AC3E}">
        <p14:creationId xmlns:p14="http://schemas.microsoft.com/office/powerpoint/2010/main" val="393481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04749-0DE1-4C27-A423-BD3F00799545}"/>
              </a:ext>
            </a:extLst>
          </p:cNvPr>
          <p:cNvSpPr>
            <a:spLocks noGrp="1"/>
          </p:cNvSpPr>
          <p:nvPr>
            <p:ph type="title"/>
          </p:nvPr>
        </p:nvSpPr>
        <p:spPr>
          <a:xfrm>
            <a:off x="262393" y="222637"/>
            <a:ext cx="11577099" cy="1131385"/>
          </a:xfrm>
        </p:spPr>
        <p:txBody>
          <a:bodyPr/>
          <a:lstStyle/>
          <a:p>
            <a:pPr algn="ctr"/>
            <a:r>
              <a:rPr lang="de-DE" i="1" dirty="0">
                <a:solidFill>
                  <a:schemeClr val="bg1"/>
                </a:solidFill>
                <a:latin typeface="Calibri" panose="020F0502020204030204" pitchFamily="34" charset="0"/>
                <a:cs typeface="Calibri" panose="020F0502020204030204" pitchFamily="34" charset="0"/>
              </a:rPr>
              <a:t>Soziale Intelligenz </a:t>
            </a:r>
            <a:r>
              <a:rPr lang="de-DE" sz="2400" i="1" dirty="0">
                <a:solidFill>
                  <a:schemeClr val="bg1"/>
                </a:solidFill>
                <a:latin typeface="Calibri" panose="020F0502020204030204" pitchFamily="34" charset="0"/>
                <a:cs typeface="Calibri" panose="020F0502020204030204" pitchFamily="34" charset="0"/>
              </a:rPr>
              <a:t>auch als interpersonelle Intelligenz bezeichnet</a:t>
            </a:r>
            <a:endParaRPr lang="de-DE" i="1" dirty="0">
              <a:solidFill>
                <a:schemeClr val="bg1"/>
              </a:solidFill>
              <a:latin typeface="Calibri" panose="020F0502020204030204" pitchFamily="34" charset="0"/>
              <a:cs typeface="Calibri" panose="020F0502020204030204" pitchFamily="34" charset="0"/>
            </a:endParaRPr>
          </a:p>
        </p:txBody>
      </p:sp>
      <p:sp>
        <p:nvSpPr>
          <p:cNvPr id="4" name="Textplatzhalter 3">
            <a:extLst>
              <a:ext uri="{FF2B5EF4-FFF2-40B4-BE49-F238E27FC236}">
                <a16:creationId xmlns:a16="http://schemas.microsoft.com/office/drawing/2014/main" id="{5A2312C0-D83C-499B-B694-6F383B15083B}"/>
              </a:ext>
            </a:extLst>
          </p:cNvPr>
          <p:cNvSpPr>
            <a:spLocks noGrp="1"/>
          </p:cNvSpPr>
          <p:nvPr>
            <p:ph type="body" sz="half" idx="2"/>
          </p:nvPr>
        </p:nvSpPr>
        <p:spPr>
          <a:xfrm>
            <a:off x="1197822" y="2154803"/>
            <a:ext cx="8825659" cy="3849095"/>
          </a:xfrm>
        </p:spPr>
        <p:txBody>
          <a:bodyPr>
            <a:normAutofit lnSpcReduction="10000"/>
          </a:bodyPr>
          <a:lstStyle/>
          <a:p>
            <a:pPr marL="285750" indent="-285750">
              <a:buFont typeface="Arial" panose="020B0604020202020204" pitchFamily="34" charset="0"/>
              <a:buChar char="•"/>
            </a:pPr>
            <a:r>
              <a:rPr lang="de-DE" sz="2400" b="1" i="1" dirty="0">
                <a:solidFill>
                  <a:schemeClr val="bg1"/>
                </a:solidFill>
                <a:latin typeface="Calibri" panose="020F0502020204030204" pitchFamily="34" charset="0"/>
                <a:cs typeface="Calibri" panose="020F0502020204030204" pitchFamily="34" charset="0"/>
              </a:rPr>
              <a:t>Gruppen organisieren und führen zu können</a:t>
            </a:r>
          </a:p>
          <a:p>
            <a:pPr marL="285750" indent="-285750">
              <a:buFont typeface="Arial" panose="020B0604020202020204" pitchFamily="34" charset="0"/>
              <a:buChar char="•"/>
            </a:pPr>
            <a:r>
              <a:rPr lang="de-DE" sz="2400" b="1" i="1" dirty="0">
                <a:solidFill>
                  <a:schemeClr val="bg1"/>
                </a:solidFill>
                <a:latin typeface="Calibri" panose="020F0502020204030204" pitchFamily="34" charset="0"/>
                <a:cs typeface="Calibri" panose="020F0502020204030204" pitchFamily="34" charset="0"/>
              </a:rPr>
              <a:t>Sich in andere Menschen hineinversetzen zu können</a:t>
            </a:r>
          </a:p>
          <a:p>
            <a:pPr marL="285750" indent="-285750">
              <a:buFont typeface="Arial" panose="020B0604020202020204" pitchFamily="34" charset="0"/>
              <a:buChar char="•"/>
            </a:pPr>
            <a:r>
              <a:rPr lang="de-DE" sz="2400" b="1" i="1" dirty="0">
                <a:solidFill>
                  <a:schemeClr val="bg1"/>
                </a:solidFill>
                <a:latin typeface="Calibri" panose="020F0502020204030204" pitchFamily="34" charset="0"/>
                <a:cs typeface="Calibri" panose="020F0502020204030204" pitchFamily="34" charset="0"/>
              </a:rPr>
              <a:t>Wünsche und Ziele anderer zu erfassen und auszusprechen</a:t>
            </a:r>
          </a:p>
          <a:p>
            <a:pPr marL="285750" indent="-285750">
              <a:buFont typeface="Arial" panose="020B0604020202020204" pitchFamily="34" charset="0"/>
              <a:buChar char="•"/>
            </a:pPr>
            <a:r>
              <a:rPr lang="de-DE" sz="2400" b="1" i="1" dirty="0">
                <a:solidFill>
                  <a:schemeClr val="bg1"/>
                </a:solidFill>
                <a:latin typeface="Calibri" panose="020F0502020204030204" pitchFamily="34" charset="0"/>
                <a:cs typeface="Calibri" panose="020F0502020204030204" pitchFamily="34" charset="0"/>
              </a:rPr>
              <a:t>Durch Zuverlässigkeit andere überzeugen und mitreißen zu können</a:t>
            </a:r>
          </a:p>
          <a:p>
            <a:pPr marL="285750" indent="-285750">
              <a:buFont typeface="Arial" panose="020B0604020202020204" pitchFamily="34" charset="0"/>
              <a:buChar char="•"/>
            </a:pPr>
            <a:r>
              <a:rPr lang="de-DE" sz="2400" b="1" i="1" dirty="0">
                <a:solidFill>
                  <a:schemeClr val="bg1"/>
                </a:solidFill>
                <a:latin typeface="Calibri" panose="020F0502020204030204" pitchFamily="34" charset="0"/>
                <a:cs typeface="Calibri" panose="020F0502020204030204" pitchFamily="34" charset="0"/>
              </a:rPr>
              <a:t>Lösungswege aufzuzeigen</a:t>
            </a:r>
          </a:p>
          <a:p>
            <a:pPr marL="285750" indent="-285750">
              <a:buFont typeface="Arial" panose="020B0604020202020204" pitchFamily="34" charset="0"/>
              <a:buChar char="•"/>
            </a:pPr>
            <a:r>
              <a:rPr lang="de-DE" sz="2400" b="1" i="1" dirty="0">
                <a:solidFill>
                  <a:schemeClr val="bg1"/>
                </a:solidFill>
                <a:latin typeface="Calibri" panose="020F0502020204030204" pitchFamily="34" charset="0"/>
                <a:cs typeface="Calibri" panose="020F0502020204030204" pitchFamily="34" charset="0"/>
              </a:rPr>
              <a:t>Körpersprache zu beherrschen</a:t>
            </a:r>
          </a:p>
          <a:p>
            <a:pPr marL="285750" indent="-285750">
              <a:buFont typeface="Arial" panose="020B0604020202020204" pitchFamily="34" charset="0"/>
              <a:buChar char="•"/>
            </a:pPr>
            <a:r>
              <a:rPr lang="de-DE" sz="2400" b="1" i="1" dirty="0">
                <a:solidFill>
                  <a:schemeClr val="bg1"/>
                </a:solidFill>
                <a:latin typeface="Calibri" panose="020F0502020204030204" pitchFamily="34" charset="0"/>
                <a:cs typeface="Calibri" panose="020F0502020204030204" pitchFamily="34" charset="0"/>
              </a:rPr>
              <a:t>Eigene Interessen in Übereinstimmung mit sozialen Normen und mit Rücksicht auf andere durchzusetzen</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1506" y="5663004"/>
            <a:ext cx="3509176" cy="1131385"/>
          </a:xfrm>
          <a:prstGeom prst="rect">
            <a:avLst/>
          </a:prstGeom>
          <a:solidFill>
            <a:schemeClr val="accent1">
              <a:lumMod val="40000"/>
              <a:lumOff val="60000"/>
            </a:schemeClr>
          </a:solidFill>
        </p:spPr>
      </p:pic>
      <p:sp>
        <p:nvSpPr>
          <p:cNvPr id="3" name="Textfeld 2">
            <a:extLst>
              <a:ext uri="{FF2B5EF4-FFF2-40B4-BE49-F238E27FC236}">
                <a16:creationId xmlns:a16="http://schemas.microsoft.com/office/drawing/2014/main" id="{D8CE1848-545F-4694-9B60-C6E0C348A25A}"/>
              </a:ext>
            </a:extLst>
          </p:cNvPr>
          <p:cNvSpPr txBox="1"/>
          <p:nvPr/>
        </p:nvSpPr>
        <p:spPr>
          <a:xfrm>
            <a:off x="1197822" y="1254933"/>
            <a:ext cx="8911397" cy="400110"/>
          </a:xfrm>
          <a:prstGeom prst="rect">
            <a:avLst/>
          </a:prstGeom>
          <a:noFill/>
          <a:ln>
            <a:solidFill>
              <a:schemeClr val="accent1"/>
            </a:solidFill>
          </a:ln>
        </p:spPr>
        <p:txBody>
          <a:bodyPr wrap="square" rtlCol="0">
            <a:spAutoFit/>
          </a:bodyPr>
          <a:lstStyle/>
          <a:p>
            <a:r>
              <a:rPr lang="de-DE" sz="2000" i="1" dirty="0">
                <a:solidFill>
                  <a:schemeClr val="bg1"/>
                </a:solidFill>
              </a:rPr>
              <a:t>Setzt gutes Selbstwertgefühl voraus und umfasst folgende Fähigkeiten:</a:t>
            </a:r>
          </a:p>
        </p:txBody>
      </p:sp>
    </p:spTree>
    <p:extLst>
      <p:ext uri="{BB962C8B-B14F-4D97-AF65-F5344CB8AC3E}">
        <p14:creationId xmlns:p14="http://schemas.microsoft.com/office/powerpoint/2010/main" val="283895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04749-0DE1-4C27-A423-BD3F00799545}"/>
              </a:ext>
            </a:extLst>
          </p:cNvPr>
          <p:cNvSpPr>
            <a:spLocks noGrp="1"/>
          </p:cNvSpPr>
          <p:nvPr>
            <p:ph type="title"/>
          </p:nvPr>
        </p:nvSpPr>
        <p:spPr>
          <a:xfrm>
            <a:off x="1417347" y="2345636"/>
            <a:ext cx="8825659" cy="1630018"/>
          </a:xfrm>
        </p:spPr>
        <p:txBody>
          <a:bodyPr/>
          <a:lstStyle/>
          <a:p>
            <a:pPr algn="ctr"/>
            <a:r>
              <a:rPr lang="de-DE" i="1" dirty="0">
                <a:solidFill>
                  <a:schemeClr val="bg1"/>
                </a:solidFill>
                <a:latin typeface="Calibri" panose="020F0502020204030204" pitchFamily="34" charset="0"/>
                <a:cs typeface="Calibri" panose="020F0502020204030204" pitchFamily="34" charset="0"/>
              </a:rPr>
              <a:t>Was kann passieren in der schulischen Sozialisation?</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22786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BBC8BF96-D0E8-45C7-9C82-25CBFB698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16" y="203504"/>
            <a:ext cx="11786935" cy="6284760"/>
          </a:xfrm>
          <a:prstGeom prst="rect">
            <a:avLst/>
          </a:prstGeom>
        </p:spPr>
      </p:pic>
    </p:spTree>
    <p:extLst>
      <p:ext uri="{BB962C8B-B14F-4D97-AF65-F5344CB8AC3E}">
        <p14:creationId xmlns:p14="http://schemas.microsoft.com/office/powerpoint/2010/main" val="114050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04749-0DE1-4C27-A423-BD3F00799545}"/>
              </a:ext>
            </a:extLst>
          </p:cNvPr>
          <p:cNvSpPr>
            <a:spLocks noGrp="1"/>
          </p:cNvSpPr>
          <p:nvPr>
            <p:ph type="title"/>
          </p:nvPr>
        </p:nvSpPr>
        <p:spPr>
          <a:xfrm>
            <a:off x="1290127" y="1232454"/>
            <a:ext cx="8825659" cy="3100136"/>
          </a:xfrm>
        </p:spPr>
        <p:txBody>
          <a:bodyPr/>
          <a:lstStyle/>
          <a:p>
            <a:pPr algn="ctr"/>
            <a:r>
              <a:rPr lang="de-DE" i="1" dirty="0">
                <a:solidFill>
                  <a:schemeClr val="bg1"/>
                </a:solidFill>
                <a:latin typeface="Calibri" panose="020F0502020204030204" pitchFamily="34" charset="0"/>
                <a:cs typeface="Calibri" panose="020F0502020204030204" pitchFamily="34" charset="0"/>
              </a:rPr>
              <a:t>In welchen Schubladen landen die Hochbegabten?</a:t>
            </a:r>
            <a:br>
              <a:rPr lang="de-DE" i="1" dirty="0">
                <a:solidFill>
                  <a:schemeClr val="bg1"/>
                </a:solidFill>
                <a:latin typeface="Calibri" panose="020F0502020204030204" pitchFamily="34" charset="0"/>
                <a:cs typeface="Calibri" panose="020F0502020204030204" pitchFamily="34" charset="0"/>
              </a:rPr>
            </a:br>
            <a:r>
              <a:rPr lang="de-DE" i="1" dirty="0">
                <a:solidFill>
                  <a:schemeClr val="bg1"/>
                </a:solidFill>
                <a:latin typeface="Calibri" panose="020F0502020204030204" pitchFamily="34" charset="0"/>
                <a:cs typeface="Calibri" panose="020F0502020204030204" pitchFamily="34" charset="0"/>
              </a:rPr>
              <a:t>Welche „Diagnosen“ bekommen sie im Verlauf?</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2172" y="5480948"/>
            <a:ext cx="3827228" cy="1233928"/>
          </a:xfrm>
          <a:prstGeom prst="rect">
            <a:avLst/>
          </a:prstGeom>
          <a:solidFill>
            <a:schemeClr val="accent1">
              <a:lumMod val="40000"/>
              <a:lumOff val="60000"/>
            </a:schemeClr>
          </a:solidFill>
        </p:spPr>
      </p:pic>
    </p:spTree>
    <p:extLst>
      <p:ext uri="{BB962C8B-B14F-4D97-AF65-F5344CB8AC3E}">
        <p14:creationId xmlns:p14="http://schemas.microsoft.com/office/powerpoint/2010/main" val="103267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graphicFrame>
        <p:nvGraphicFramePr>
          <p:cNvPr id="3" name="Tabelle 2">
            <a:extLst>
              <a:ext uri="{FF2B5EF4-FFF2-40B4-BE49-F238E27FC236}">
                <a16:creationId xmlns:a16="http://schemas.microsoft.com/office/drawing/2014/main" id="{5BED3A3C-5903-4C11-A592-CF86109A19F1}"/>
              </a:ext>
            </a:extLst>
          </p:cNvPr>
          <p:cNvGraphicFramePr>
            <a:graphicFrameLocks noGrp="1"/>
          </p:cNvGraphicFramePr>
          <p:nvPr>
            <p:extLst>
              <p:ext uri="{D42A27DB-BD31-4B8C-83A1-F6EECF244321}">
                <p14:modId xmlns:p14="http://schemas.microsoft.com/office/powerpoint/2010/main" val="2970577766"/>
              </p:ext>
            </p:extLst>
          </p:nvPr>
        </p:nvGraphicFramePr>
        <p:xfrm>
          <a:off x="357810" y="182880"/>
          <a:ext cx="11195435" cy="5064979"/>
        </p:xfrm>
        <a:graphic>
          <a:graphicData uri="http://schemas.openxmlformats.org/drawingml/2006/table">
            <a:tbl>
              <a:tblPr firstRow="1" bandRow="1">
                <a:tableStyleId>{5C22544A-7EE6-4342-B048-85BDC9FD1C3A}</a:tableStyleId>
              </a:tblPr>
              <a:tblGrid>
                <a:gridCol w="3772155">
                  <a:extLst>
                    <a:ext uri="{9D8B030D-6E8A-4147-A177-3AD203B41FA5}">
                      <a16:colId xmlns:a16="http://schemas.microsoft.com/office/drawing/2014/main" val="1032920864"/>
                    </a:ext>
                  </a:extLst>
                </a:gridCol>
                <a:gridCol w="3711640">
                  <a:extLst>
                    <a:ext uri="{9D8B030D-6E8A-4147-A177-3AD203B41FA5}">
                      <a16:colId xmlns:a16="http://schemas.microsoft.com/office/drawing/2014/main" val="438685597"/>
                    </a:ext>
                  </a:extLst>
                </a:gridCol>
                <a:gridCol w="3711640">
                  <a:extLst>
                    <a:ext uri="{9D8B030D-6E8A-4147-A177-3AD203B41FA5}">
                      <a16:colId xmlns:a16="http://schemas.microsoft.com/office/drawing/2014/main" val="2187044279"/>
                    </a:ext>
                  </a:extLst>
                </a:gridCol>
              </a:tblGrid>
              <a:tr h="644142">
                <a:tc>
                  <a:txBody>
                    <a:bodyPr/>
                    <a:lstStyle/>
                    <a:p>
                      <a:r>
                        <a:rPr lang="de-DE" dirty="0"/>
                        <a:t>Anforderung und Leistung</a:t>
                      </a:r>
                    </a:p>
                  </a:txBody>
                  <a:tcPr/>
                </a:tc>
                <a:tc>
                  <a:txBody>
                    <a:bodyPr/>
                    <a:lstStyle/>
                    <a:p>
                      <a:r>
                        <a:rPr lang="de-DE" dirty="0"/>
                        <a:t>Zwischenmenschlicher Bereich</a:t>
                      </a:r>
                    </a:p>
                  </a:txBody>
                  <a:tcPr/>
                </a:tc>
                <a:tc>
                  <a:txBody>
                    <a:bodyPr/>
                    <a:lstStyle/>
                    <a:p>
                      <a:r>
                        <a:rPr lang="de-DE" dirty="0"/>
                        <a:t>Innerpsychischer Bereich</a:t>
                      </a:r>
                    </a:p>
                  </a:txBody>
                  <a:tcPr/>
                </a:tc>
                <a:extLst>
                  <a:ext uri="{0D108BD9-81ED-4DB2-BD59-A6C34878D82A}">
                    <a16:rowId xmlns:a16="http://schemas.microsoft.com/office/drawing/2014/main" val="519150247"/>
                  </a:ext>
                </a:extLst>
              </a:tr>
              <a:tr h="484072">
                <a:tc>
                  <a:txBody>
                    <a:bodyPr/>
                    <a:lstStyle/>
                    <a:p>
                      <a:r>
                        <a:rPr lang="de-DE" dirty="0"/>
                        <a:t>Unterforderung</a:t>
                      </a:r>
                    </a:p>
                  </a:txBody>
                  <a:tcPr/>
                </a:tc>
                <a:tc>
                  <a:txBody>
                    <a:bodyPr/>
                    <a:lstStyle/>
                    <a:p>
                      <a:r>
                        <a:rPr lang="de-DE" dirty="0"/>
                        <a:t>Isolation</a:t>
                      </a:r>
                    </a:p>
                  </a:txBody>
                  <a:tcPr/>
                </a:tc>
                <a:tc>
                  <a:txBody>
                    <a:bodyPr/>
                    <a:lstStyle/>
                    <a:p>
                      <a:r>
                        <a:rPr lang="de-DE" dirty="0"/>
                        <a:t>Ängstlichkeit</a:t>
                      </a:r>
                    </a:p>
                  </a:txBody>
                  <a:tcPr/>
                </a:tc>
                <a:extLst>
                  <a:ext uri="{0D108BD9-81ED-4DB2-BD59-A6C34878D82A}">
                    <a16:rowId xmlns:a16="http://schemas.microsoft.com/office/drawing/2014/main" val="2127897772"/>
                  </a:ext>
                </a:extLst>
              </a:tr>
              <a:tr h="644142">
                <a:tc>
                  <a:txBody>
                    <a:bodyPr/>
                    <a:lstStyle/>
                    <a:p>
                      <a:r>
                        <a:rPr lang="de-DE" dirty="0"/>
                        <a:t>Underachievement</a:t>
                      </a:r>
                    </a:p>
                  </a:txBody>
                  <a:tcPr/>
                </a:tc>
                <a:tc>
                  <a:txBody>
                    <a:bodyPr/>
                    <a:lstStyle/>
                    <a:p>
                      <a:r>
                        <a:rPr lang="de-DE" dirty="0"/>
                        <a:t>Mobbing (Täter oder Opfer)</a:t>
                      </a:r>
                    </a:p>
                  </a:txBody>
                  <a:tcPr/>
                </a:tc>
                <a:tc>
                  <a:txBody>
                    <a:bodyPr/>
                    <a:lstStyle/>
                    <a:p>
                      <a:r>
                        <a:rPr lang="de-DE" dirty="0"/>
                        <a:t>Depressivität</a:t>
                      </a:r>
                    </a:p>
                  </a:txBody>
                  <a:tcPr/>
                </a:tc>
                <a:extLst>
                  <a:ext uri="{0D108BD9-81ED-4DB2-BD59-A6C34878D82A}">
                    <a16:rowId xmlns:a16="http://schemas.microsoft.com/office/drawing/2014/main" val="991119919"/>
                  </a:ext>
                </a:extLst>
              </a:tr>
              <a:tr h="644142">
                <a:tc>
                  <a:txBody>
                    <a:bodyPr/>
                    <a:lstStyle/>
                    <a:p>
                      <a:r>
                        <a:rPr lang="de-DE" dirty="0"/>
                        <a:t>Mangelnde Lern- und Arbeitstechniken</a:t>
                      </a:r>
                    </a:p>
                  </a:txBody>
                  <a:tcPr/>
                </a:tc>
                <a:tc>
                  <a:txBody>
                    <a:bodyPr/>
                    <a:lstStyle/>
                    <a:p>
                      <a:r>
                        <a:rPr lang="de-DE" dirty="0"/>
                        <a:t>Aggressivität</a:t>
                      </a:r>
                    </a:p>
                  </a:txBody>
                  <a:tcPr/>
                </a:tc>
                <a:tc>
                  <a:txBody>
                    <a:bodyPr/>
                    <a:lstStyle/>
                    <a:p>
                      <a:r>
                        <a:rPr lang="de-DE" dirty="0"/>
                        <a:t>Psychosomatosen</a:t>
                      </a:r>
                    </a:p>
                  </a:txBody>
                  <a:tcPr/>
                </a:tc>
                <a:extLst>
                  <a:ext uri="{0D108BD9-81ED-4DB2-BD59-A6C34878D82A}">
                    <a16:rowId xmlns:a16="http://schemas.microsoft.com/office/drawing/2014/main" val="1347411243"/>
                  </a:ext>
                </a:extLst>
              </a:tr>
              <a:tr h="484072">
                <a:tc>
                  <a:txBody>
                    <a:bodyPr/>
                    <a:lstStyle/>
                    <a:p>
                      <a:r>
                        <a:rPr lang="de-DE" dirty="0"/>
                        <a:t>LRS oder Dyskalkulie</a:t>
                      </a:r>
                    </a:p>
                  </a:txBody>
                  <a:tcPr/>
                </a:tc>
                <a:tc>
                  <a:txBody>
                    <a:bodyPr/>
                    <a:lstStyle/>
                    <a:p>
                      <a:r>
                        <a:rPr lang="de-DE" dirty="0"/>
                        <a:t>Konflikte in der Familie</a:t>
                      </a:r>
                    </a:p>
                  </a:txBody>
                  <a:tcPr/>
                </a:tc>
                <a:tc>
                  <a:txBody>
                    <a:bodyPr/>
                    <a:lstStyle/>
                    <a:p>
                      <a:r>
                        <a:rPr lang="de-DE" dirty="0"/>
                        <a:t>Suizidalität</a:t>
                      </a:r>
                    </a:p>
                  </a:txBody>
                  <a:tcPr/>
                </a:tc>
                <a:extLst>
                  <a:ext uri="{0D108BD9-81ED-4DB2-BD59-A6C34878D82A}">
                    <a16:rowId xmlns:a16="http://schemas.microsoft.com/office/drawing/2014/main" val="565645795"/>
                  </a:ext>
                </a:extLst>
              </a:tr>
              <a:tr h="1196265">
                <a:tc>
                  <a:txBody>
                    <a:bodyPr/>
                    <a:lstStyle/>
                    <a:p>
                      <a:r>
                        <a:rPr lang="de-DE" dirty="0"/>
                        <a:t>Perfektionismus</a:t>
                      </a:r>
                    </a:p>
                  </a:txBody>
                  <a:tcPr/>
                </a:tc>
                <a:tc>
                  <a:txBody>
                    <a:bodyPr/>
                    <a:lstStyle/>
                    <a:p>
                      <a:r>
                        <a:rPr lang="de-DE" dirty="0"/>
                        <a:t>Schwierigkeiten in der Lehrer/Schüler Beziehung oder Lehrer/Eltern Beziehung</a:t>
                      </a:r>
                    </a:p>
                  </a:txBody>
                  <a:tcPr/>
                </a:tc>
                <a:tc>
                  <a:txBody>
                    <a:bodyPr/>
                    <a:lstStyle/>
                    <a:p>
                      <a:r>
                        <a:rPr lang="de-DE" dirty="0"/>
                        <a:t>Überempfindlichkeit bei Hochsensitivität</a:t>
                      </a:r>
                    </a:p>
                  </a:txBody>
                  <a:tcPr/>
                </a:tc>
                <a:extLst>
                  <a:ext uri="{0D108BD9-81ED-4DB2-BD59-A6C34878D82A}">
                    <a16:rowId xmlns:a16="http://schemas.microsoft.com/office/drawing/2014/main" val="2200712069"/>
                  </a:ext>
                </a:extLst>
              </a:tr>
              <a:tr h="484072">
                <a:tc>
                  <a:txBody>
                    <a:bodyPr/>
                    <a:lstStyle/>
                    <a:p>
                      <a:r>
                        <a:rPr lang="de-DE" dirty="0"/>
                        <a:t>Schulischer Abstieg</a:t>
                      </a:r>
                    </a:p>
                  </a:txBody>
                  <a:tcPr/>
                </a:tc>
                <a:tc>
                  <a:txBody>
                    <a:bodyPr/>
                    <a:lstStyle/>
                    <a:p>
                      <a:r>
                        <a:rPr lang="de-DE" dirty="0"/>
                        <a:t>Schulverweigerung</a:t>
                      </a:r>
                    </a:p>
                  </a:txBody>
                  <a:tcPr/>
                </a:tc>
                <a:tc>
                  <a:txBody>
                    <a:bodyPr/>
                    <a:lstStyle/>
                    <a:p>
                      <a:r>
                        <a:rPr lang="de-DE" dirty="0"/>
                        <a:t>„Autismus“</a:t>
                      </a:r>
                    </a:p>
                  </a:txBody>
                  <a:tcPr/>
                </a:tc>
                <a:extLst>
                  <a:ext uri="{0D108BD9-81ED-4DB2-BD59-A6C34878D82A}">
                    <a16:rowId xmlns:a16="http://schemas.microsoft.com/office/drawing/2014/main" val="4278884236"/>
                  </a:ext>
                </a:extLst>
              </a:tr>
              <a:tr h="484072">
                <a:tc>
                  <a:txBody>
                    <a:bodyPr/>
                    <a:lstStyle/>
                    <a:p>
                      <a:r>
                        <a:rPr lang="de-DE" dirty="0"/>
                        <a:t>Sonderschule</a:t>
                      </a:r>
                    </a:p>
                  </a:txBody>
                  <a:tcPr/>
                </a:tc>
                <a:tc>
                  <a:txBody>
                    <a:bodyPr/>
                    <a:lstStyle/>
                    <a:p>
                      <a:endParaRPr lang="de-DE"/>
                    </a:p>
                  </a:txBody>
                  <a:tcPr/>
                </a:tc>
                <a:tc>
                  <a:txBody>
                    <a:bodyPr/>
                    <a:lstStyle/>
                    <a:p>
                      <a:r>
                        <a:rPr lang="de-DE" dirty="0"/>
                        <a:t>„ADHS“</a:t>
                      </a:r>
                    </a:p>
                  </a:txBody>
                  <a:tcPr/>
                </a:tc>
                <a:extLst>
                  <a:ext uri="{0D108BD9-81ED-4DB2-BD59-A6C34878D82A}">
                    <a16:rowId xmlns:a16="http://schemas.microsoft.com/office/drawing/2014/main" val="1093044464"/>
                  </a:ext>
                </a:extLst>
              </a:tr>
            </a:tbl>
          </a:graphicData>
        </a:graphic>
      </p:graphicFrame>
    </p:spTree>
    <p:extLst>
      <p:ext uri="{BB962C8B-B14F-4D97-AF65-F5344CB8AC3E}">
        <p14:creationId xmlns:p14="http://schemas.microsoft.com/office/powerpoint/2010/main" val="293214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5502407"/>
            <a:ext cx="4026010" cy="1298017"/>
          </a:xfrm>
          <a:prstGeom prst="rect">
            <a:avLst/>
          </a:prstGeom>
          <a:solidFill>
            <a:schemeClr val="accent1">
              <a:lumMod val="40000"/>
              <a:lumOff val="60000"/>
            </a:schemeClr>
          </a:solidFill>
        </p:spPr>
      </p:pic>
      <p:pic>
        <p:nvPicPr>
          <p:cNvPr id="5" name="Grafik 4" descr="Ein Bild, das Text enthält.&#10;&#10;Automatisch generierte Beschreibung">
            <a:extLst>
              <a:ext uri="{FF2B5EF4-FFF2-40B4-BE49-F238E27FC236}">
                <a16:creationId xmlns:a16="http://schemas.microsoft.com/office/drawing/2014/main" id="{2818F04B-9826-4859-BE22-E1CEC7801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23" y="495764"/>
            <a:ext cx="5406887" cy="5866472"/>
          </a:xfrm>
          <a:prstGeom prst="rect">
            <a:avLst/>
          </a:prstGeom>
          <a:scene3d>
            <a:camera prst="orthographicFront"/>
            <a:lightRig rig="threePt" dir="t"/>
          </a:scene3d>
          <a:sp3d>
            <a:bevelT w="228600" h="107950" prst="coolSlant"/>
          </a:sp3d>
        </p:spPr>
      </p:pic>
      <p:sp>
        <p:nvSpPr>
          <p:cNvPr id="7" name="Textfeld 6">
            <a:extLst>
              <a:ext uri="{FF2B5EF4-FFF2-40B4-BE49-F238E27FC236}">
                <a16:creationId xmlns:a16="http://schemas.microsoft.com/office/drawing/2014/main" id="{09EA8D27-A6FD-441D-ABE9-B8327BF7B0AA}"/>
              </a:ext>
            </a:extLst>
          </p:cNvPr>
          <p:cNvSpPr txBox="1"/>
          <p:nvPr/>
        </p:nvSpPr>
        <p:spPr>
          <a:xfrm>
            <a:off x="6456460" y="4110824"/>
            <a:ext cx="5735540" cy="523220"/>
          </a:xfrm>
          <a:prstGeom prst="rect">
            <a:avLst/>
          </a:prstGeom>
          <a:noFill/>
        </p:spPr>
        <p:txBody>
          <a:bodyPr wrap="square" rtlCol="0">
            <a:spAutoFit/>
          </a:bodyPr>
          <a:lstStyle/>
          <a:p>
            <a:r>
              <a:rPr lang="de-DE" sz="2800" b="1" i="1" dirty="0">
                <a:solidFill>
                  <a:schemeClr val="bg1"/>
                </a:solidFill>
                <a:latin typeface="Calibri" panose="020F0502020204030204" pitchFamily="34" charset="0"/>
                <a:cs typeface="Calibri" panose="020F0502020204030204" pitchFamily="34" charset="0"/>
              </a:rPr>
              <a:t>Vielen Dank für Ihre Aufmerksamkeit</a:t>
            </a:r>
          </a:p>
        </p:txBody>
      </p:sp>
    </p:spTree>
    <p:extLst>
      <p:ext uri="{BB962C8B-B14F-4D97-AF65-F5344CB8AC3E}">
        <p14:creationId xmlns:p14="http://schemas.microsoft.com/office/powerpoint/2010/main" val="221796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1475740"/>
            <a:ext cx="10937240" cy="736600"/>
          </a:xfrm>
        </p:spPr>
        <p:txBody>
          <a:bodyPr/>
          <a:lstStyle/>
          <a:p>
            <a:r>
              <a:rPr lang="de-DE" sz="2400" dirty="0">
                <a:solidFill>
                  <a:schemeClr val="bg1"/>
                </a:solidFill>
              </a:rPr>
              <a:t>Interessenkonflikte:</a:t>
            </a:r>
            <a:endParaRPr lang="de-DE" sz="2400" dirty="0">
              <a:solidFill>
                <a:schemeClr val="bg1"/>
              </a:solidFill>
              <a:latin typeface="Calibri" panose="020F0502020204030204" pitchFamily="34" charset="0"/>
              <a:cs typeface="Calibri" panose="020F0502020204030204" pitchFamily="34" charset="0"/>
            </a:endParaRPr>
          </a:p>
        </p:txBody>
      </p:sp>
      <p:pic>
        <p:nvPicPr>
          <p:cNvPr id="14" name="Inhaltsplatzhalter 13">
            <a:extLst>
              <a:ext uri="{FF2B5EF4-FFF2-40B4-BE49-F238E27FC236}">
                <a16:creationId xmlns:a16="http://schemas.microsoft.com/office/drawing/2014/main" id="{CEA8BCD6-5B2C-4325-B8AC-9005D7D6F7D4}"/>
              </a:ext>
            </a:extLst>
          </p:cNvPr>
          <p:cNvPicPr>
            <a:picLocks noGrp="1" noChangeAspect="1"/>
          </p:cNvPicPr>
          <p:nvPr>
            <p:ph idx="1"/>
          </p:nvPr>
        </p:nvPicPr>
        <p:blipFill>
          <a:blip r:embed="rId2"/>
          <a:stretch>
            <a:fillRect/>
          </a:stretch>
        </p:blipFill>
        <p:spPr>
          <a:xfrm>
            <a:off x="673100" y="2406120"/>
            <a:ext cx="10845800" cy="1751759"/>
          </a:xfrm>
          <a:prstGeom prst="rect">
            <a:avLst/>
          </a:prstGeom>
          <a:solidFill>
            <a:schemeClr val="tx1"/>
          </a:solidFill>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0675" y="5528790"/>
            <a:ext cx="3676153" cy="1185220"/>
          </a:xfrm>
          <a:prstGeom prst="rect">
            <a:avLst/>
          </a:prstGeom>
          <a:solidFill>
            <a:schemeClr val="accent1">
              <a:lumMod val="40000"/>
              <a:lumOff val="60000"/>
            </a:schemeClr>
          </a:solidFill>
        </p:spPr>
      </p:pic>
    </p:spTree>
    <p:extLst>
      <p:ext uri="{BB962C8B-B14F-4D97-AF65-F5344CB8AC3E}">
        <p14:creationId xmlns:p14="http://schemas.microsoft.com/office/powerpoint/2010/main" val="23966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04749-0DE1-4C27-A423-BD3F00799545}"/>
              </a:ext>
            </a:extLst>
          </p:cNvPr>
          <p:cNvSpPr>
            <a:spLocks noGrp="1"/>
          </p:cNvSpPr>
          <p:nvPr>
            <p:ph type="title"/>
          </p:nvPr>
        </p:nvSpPr>
        <p:spPr>
          <a:xfrm>
            <a:off x="1457103" y="119270"/>
            <a:ext cx="8825659" cy="1137036"/>
          </a:xfrm>
        </p:spPr>
        <p:txBody>
          <a:bodyPr/>
          <a:lstStyle/>
          <a:p>
            <a:r>
              <a:rPr lang="de-DE" i="1" dirty="0">
                <a:solidFill>
                  <a:schemeClr val="bg1"/>
                </a:solidFill>
                <a:latin typeface="Calibri" panose="020F0502020204030204" pitchFamily="34" charset="0"/>
                <a:cs typeface="Calibri" panose="020F0502020204030204" pitchFamily="34" charset="0"/>
              </a:rPr>
              <a:t>Definition von Hochbegabung</a:t>
            </a:r>
          </a:p>
        </p:txBody>
      </p:sp>
      <p:sp>
        <p:nvSpPr>
          <p:cNvPr id="4" name="Textplatzhalter 3">
            <a:extLst>
              <a:ext uri="{FF2B5EF4-FFF2-40B4-BE49-F238E27FC236}">
                <a16:creationId xmlns:a16="http://schemas.microsoft.com/office/drawing/2014/main" id="{5A2312C0-D83C-499B-B694-6F383B15083B}"/>
              </a:ext>
            </a:extLst>
          </p:cNvPr>
          <p:cNvSpPr>
            <a:spLocks noGrp="1"/>
          </p:cNvSpPr>
          <p:nvPr>
            <p:ph type="body" sz="half" idx="2"/>
          </p:nvPr>
        </p:nvSpPr>
        <p:spPr>
          <a:xfrm>
            <a:off x="1520714" y="1256306"/>
            <a:ext cx="8825659" cy="4572000"/>
          </a:xfrm>
        </p:spPr>
        <p:txBody>
          <a:bodyPr>
            <a:noAutofit/>
          </a:bodyPr>
          <a:lstStyle/>
          <a:p>
            <a:r>
              <a:rPr lang="de-DE" sz="2800" i="1" dirty="0">
                <a:solidFill>
                  <a:schemeClr val="bg1"/>
                </a:solidFill>
                <a:latin typeface="Calibri" panose="020F0502020204030204" pitchFamily="34" charset="0"/>
                <a:cs typeface="Calibri" panose="020F0502020204030204" pitchFamily="34" charset="0"/>
              </a:rPr>
              <a:t>Hochbegabung ist eine weit über dem Durchschnitt liegende </a:t>
            </a:r>
            <a:r>
              <a:rPr lang="de-DE" sz="2800" i="1" dirty="0">
                <a:solidFill>
                  <a:schemeClr val="bg1"/>
                </a:solidFill>
                <a:latin typeface="Calibri" panose="020F0502020204030204" pitchFamily="34" charset="0"/>
                <a:cs typeface="Calibri" panose="020F0502020204030204" pitchFamily="34" charset="0"/>
                <a:hlinkClick r:id="rId2" tooltip="Intellekt">
                  <a:extLst>
                    <a:ext uri="{A12FA001-AC4F-418D-AE19-62706E023703}">
                      <ahyp:hlinkClr xmlns:ahyp="http://schemas.microsoft.com/office/drawing/2018/hyperlinkcolor" val="tx"/>
                    </a:ext>
                  </a:extLst>
                </a:hlinkClick>
              </a:rPr>
              <a:t>intellektuelle</a:t>
            </a:r>
            <a:r>
              <a:rPr lang="de-DE" sz="2800" i="1" dirty="0">
                <a:solidFill>
                  <a:schemeClr val="bg1"/>
                </a:solidFill>
                <a:latin typeface="Calibri" panose="020F0502020204030204" pitchFamily="34" charset="0"/>
                <a:cs typeface="Calibri" panose="020F0502020204030204" pitchFamily="34" charset="0"/>
              </a:rPr>
              <a:t> </a:t>
            </a:r>
            <a:r>
              <a:rPr lang="de-DE" sz="2800" i="1" dirty="0">
                <a:solidFill>
                  <a:schemeClr val="bg1"/>
                </a:solidFill>
                <a:latin typeface="Calibri" panose="020F0502020204030204" pitchFamily="34" charset="0"/>
                <a:cs typeface="Calibri" panose="020F0502020204030204" pitchFamily="34" charset="0"/>
                <a:hlinkClick r:id="rId3" tooltip="Begabung">
                  <a:extLst>
                    <a:ext uri="{A12FA001-AC4F-418D-AE19-62706E023703}">
                      <ahyp:hlinkClr xmlns:ahyp="http://schemas.microsoft.com/office/drawing/2018/hyperlinkcolor" val="tx"/>
                    </a:ext>
                  </a:extLst>
                </a:hlinkClick>
              </a:rPr>
              <a:t>Begabung</a:t>
            </a:r>
            <a:r>
              <a:rPr lang="de-DE" sz="2800" i="1" dirty="0">
                <a:solidFill>
                  <a:schemeClr val="bg1"/>
                </a:solidFill>
                <a:latin typeface="Calibri" panose="020F0502020204030204" pitchFamily="34" charset="0"/>
                <a:cs typeface="Calibri" panose="020F0502020204030204" pitchFamily="34" charset="0"/>
              </a:rPr>
              <a:t> eines Menschen. Bei dem in der </a:t>
            </a:r>
            <a:r>
              <a:rPr lang="de-DE" sz="2800" i="1" dirty="0">
                <a:solidFill>
                  <a:schemeClr val="bg1"/>
                </a:solidFill>
                <a:latin typeface="Calibri" panose="020F0502020204030204" pitchFamily="34" charset="0"/>
                <a:cs typeface="Calibri" panose="020F0502020204030204" pitchFamily="34" charset="0"/>
                <a:hlinkClick r:id="rId4" tooltip="Psychologie">
                  <a:extLst>
                    <a:ext uri="{A12FA001-AC4F-418D-AE19-62706E023703}">
                      <ahyp:hlinkClr xmlns:ahyp="http://schemas.microsoft.com/office/drawing/2018/hyperlinkcolor" val="tx"/>
                    </a:ext>
                  </a:extLst>
                </a:hlinkClick>
              </a:rPr>
              <a:t>Psychologie</a:t>
            </a:r>
            <a:r>
              <a:rPr lang="de-DE" sz="2800" i="1" dirty="0">
                <a:solidFill>
                  <a:schemeClr val="bg1"/>
                </a:solidFill>
                <a:latin typeface="Calibri" panose="020F0502020204030204" pitchFamily="34" charset="0"/>
                <a:cs typeface="Calibri" panose="020F0502020204030204" pitchFamily="34" charset="0"/>
              </a:rPr>
              <a:t> am häufigsten verwendeten </a:t>
            </a:r>
            <a:r>
              <a:rPr lang="de-DE" sz="2800" i="1" dirty="0">
                <a:solidFill>
                  <a:schemeClr val="bg1"/>
                </a:solidFill>
                <a:latin typeface="Calibri" panose="020F0502020204030204" pitchFamily="34" charset="0"/>
                <a:cs typeface="Calibri" panose="020F0502020204030204" pitchFamily="34" charset="0"/>
                <a:hlinkClick r:id="rId5" tooltip="Modell">
                  <a:extLst>
                    <a:ext uri="{A12FA001-AC4F-418D-AE19-62706E023703}">
                      <ahyp:hlinkClr xmlns:ahyp="http://schemas.microsoft.com/office/drawing/2018/hyperlinkcolor" val="tx"/>
                    </a:ext>
                  </a:extLst>
                </a:hlinkClick>
              </a:rPr>
              <a:t>Modell</a:t>
            </a:r>
            <a:r>
              <a:rPr lang="de-DE" sz="2800" i="1" dirty="0">
                <a:solidFill>
                  <a:schemeClr val="bg1"/>
                </a:solidFill>
                <a:latin typeface="Calibri" panose="020F0502020204030204" pitchFamily="34" charset="0"/>
                <a:cs typeface="Calibri" panose="020F0502020204030204" pitchFamily="34" charset="0"/>
              </a:rPr>
              <a:t> ist dabei ein IQ von 130 als Grenzwert das ausschlaggebende Kriterium. Hochbegabte sind selten, sie machen nur gut 2 % der Bevölkerung aus. Ob jemand das Kriterium erreicht, hängt auch von dem konkret verwendeten Intelligenztest ab, da verschiedene Tests durch unterschiedliche Problemstellungen zu verschiedenen Ergebnissen führen können. </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3698" y="5476603"/>
            <a:ext cx="3914692" cy="1262127"/>
          </a:xfrm>
          <a:prstGeom prst="rect">
            <a:avLst/>
          </a:prstGeom>
          <a:solidFill>
            <a:schemeClr val="accent1">
              <a:lumMod val="40000"/>
              <a:lumOff val="60000"/>
            </a:schemeClr>
          </a:solidFill>
        </p:spPr>
      </p:pic>
    </p:spTree>
    <p:extLst>
      <p:ext uri="{BB962C8B-B14F-4D97-AF65-F5344CB8AC3E}">
        <p14:creationId xmlns:p14="http://schemas.microsoft.com/office/powerpoint/2010/main" val="270829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8281" y="5440192"/>
            <a:ext cx="3978303" cy="1282635"/>
          </a:xfrm>
          <a:prstGeom prst="rect">
            <a:avLst/>
          </a:prstGeom>
          <a:solidFill>
            <a:schemeClr val="accent1">
              <a:lumMod val="40000"/>
              <a:lumOff val="60000"/>
            </a:schemeClr>
          </a:solidFill>
        </p:spPr>
      </p:pic>
      <p:pic>
        <p:nvPicPr>
          <p:cNvPr id="5" name="Grafik 4" descr="Ein Bild, das Text enthält.&#10;&#10;Automatisch generierte Beschreibung">
            <a:extLst>
              <a:ext uri="{FF2B5EF4-FFF2-40B4-BE49-F238E27FC236}">
                <a16:creationId xmlns:a16="http://schemas.microsoft.com/office/drawing/2014/main" id="{01AF7C06-B4B8-4C5A-A610-974ECAD2F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94" y="588396"/>
            <a:ext cx="9287122" cy="4643561"/>
          </a:xfrm>
          <a:prstGeom prst="rect">
            <a:avLst/>
          </a:prstGeom>
        </p:spPr>
      </p:pic>
    </p:spTree>
    <p:extLst>
      <p:ext uri="{BB962C8B-B14F-4D97-AF65-F5344CB8AC3E}">
        <p14:creationId xmlns:p14="http://schemas.microsoft.com/office/powerpoint/2010/main" val="216308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Grafik 2" descr="Hochbegabung">
            <a:extLst>
              <a:ext uri="{FF2B5EF4-FFF2-40B4-BE49-F238E27FC236}">
                <a16:creationId xmlns:a16="http://schemas.microsoft.com/office/drawing/2014/main" id="{0F6E4B63-C87C-4682-9C47-6F8B44F7809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8739" y="0"/>
            <a:ext cx="7250113" cy="6858000"/>
          </a:xfrm>
          <a:prstGeom prst="rect">
            <a:avLst/>
          </a:prstGeom>
        </p:spPr>
      </p:pic>
      <p:pic>
        <p:nvPicPr>
          <p:cNvPr id="4" name="Grafik 3">
            <a:extLst>
              <a:ext uri="{FF2B5EF4-FFF2-40B4-BE49-F238E27FC236}">
                <a16:creationId xmlns:a16="http://schemas.microsoft.com/office/drawing/2014/main" id="{A52A0502-FA63-4978-AF32-34E01F256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5967" y="5282726"/>
            <a:ext cx="4503565" cy="1451984"/>
          </a:xfrm>
          <a:prstGeom prst="rect">
            <a:avLst/>
          </a:prstGeom>
          <a:solidFill>
            <a:schemeClr val="accent1">
              <a:lumMod val="40000"/>
              <a:lumOff val="60000"/>
            </a:schemeClr>
          </a:solidFill>
        </p:spPr>
      </p:pic>
      <p:sp>
        <p:nvSpPr>
          <p:cNvPr id="2" name="Textfeld 1">
            <a:extLst>
              <a:ext uri="{FF2B5EF4-FFF2-40B4-BE49-F238E27FC236}">
                <a16:creationId xmlns:a16="http://schemas.microsoft.com/office/drawing/2014/main" id="{E24D5EAF-092F-4D34-807E-59D958763E00}"/>
              </a:ext>
            </a:extLst>
          </p:cNvPr>
          <p:cNvSpPr txBox="1"/>
          <p:nvPr/>
        </p:nvSpPr>
        <p:spPr>
          <a:xfrm>
            <a:off x="7712765" y="532737"/>
            <a:ext cx="4206240" cy="1569660"/>
          </a:xfrm>
          <a:prstGeom prst="rect">
            <a:avLst/>
          </a:prstGeom>
          <a:noFill/>
        </p:spPr>
        <p:txBody>
          <a:bodyPr wrap="square" rtlCol="0">
            <a:spAutoFit/>
          </a:bodyPr>
          <a:lstStyle/>
          <a:p>
            <a:r>
              <a:rPr lang="de-DE" sz="2400" i="1" dirty="0">
                <a:solidFill>
                  <a:schemeClr val="bg1"/>
                </a:solidFill>
                <a:latin typeface="Calibri" panose="020F0502020204030204" pitchFamily="34" charset="0"/>
                <a:cs typeface="Calibri" panose="020F0502020204030204" pitchFamily="34" charset="0"/>
              </a:rPr>
              <a:t>Hochsensibilität wird als Teilbedingung für die Entwicklung einer Hochbegabung verstanden</a:t>
            </a:r>
          </a:p>
        </p:txBody>
      </p:sp>
    </p:spTree>
    <p:extLst>
      <p:ext uri="{BB962C8B-B14F-4D97-AF65-F5344CB8AC3E}">
        <p14:creationId xmlns:p14="http://schemas.microsoft.com/office/powerpoint/2010/main" val="318531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04749-0DE1-4C27-A423-BD3F00799545}"/>
              </a:ext>
            </a:extLst>
          </p:cNvPr>
          <p:cNvSpPr>
            <a:spLocks noGrp="1"/>
          </p:cNvSpPr>
          <p:nvPr>
            <p:ph type="title"/>
          </p:nvPr>
        </p:nvSpPr>
        <p:spPr>
          <a:xfrm>
            <a:off x="406842" y="421420"/>
            <a:ext cx="11378316" cy="763324"/>
          </a:xfrm>
        </p:spPr>
        <p:txBody>
          <a:bodyPr/>
          <a:lstStyle/>
          <a:p>
            <a:r>
              <a:rPr lang="de-DE" sz="2800" i="1" dirty="0">
                <a:solidFill>
                  <a:schemeClr val="bg1"/>
                </a:solidFill>
                <a:latin typeface="Calibri" panose="020F0502020204030204" pitchFamily="34" charset="0"/>
                <a:cs typeface="Calibri" panose="020F0502020204030204" pitchFamily="34" charset="0"/>
              </a:rPr>
              <a:t>Was beeinflusst die weitere Entwicklung potentiell Hochbegabter?</a:t>
            </a:r>
          </a:p>
        </p:txBody>
      </p:sp>
      <p:sp>
        <p:nvSpPr>
          <p:cNvPr id="4" name="Textplatzhalter 3">
            <a:extLst>
              <a:ext uri="{FF2B5EF4-FFF2-40B4-BE49-F238E27FC236}">
                <a16:creationId xmlns:a16="http://schemas.microsoft.com/office/drawing/2014/main" id="{5A2312C0-D83C-499B-B694-6F383B15083B}"/>
              </a:ext>
            </a:extLst>
          </p:cNvPr>
          <p:cNvSpPr>
            <a:spLocks noGrp="1"/>
          </p:cNvSpPr>
          <p:nvPr>
            <p:ph type="body" sz="half" idx="2"/>
          </p:nvPr>
        </p:nvSpPr>
        <p:spPr>
          <a:xfrm>
            <a:off x="406842" y="1017767"/>
            <a:ext cx="11543968" cy="2835042"/>
          </a:xfrm>
        </p:spPr>
        <p:txBody>
          <a:bodyPr>
            <a:normAutofit/>
          </a:bodyPr>
          <a:lstStyle/>
          <a:p>
            <a:r>
              <a:rPr lang="de-DE" i="1" dirty="0">
                <a:solidFill>
                  <a:schemeClr val="bg1"/>
                </a:solidFill>
              </a:rPr>
              <a:t>Auch wenn ein gesicherter Zusammenhang zwischen Intelligenz und genetischer Veranlagung besteht, spielt das soziale Umfeld, vor allem während der Kindheit, eine große Rolle bei der Intelligenzentwicklung.</a:t>
            </a:r>
          </a:p>
          <a:p>
            <a:r>
              <a:rPr lang="de-DE" i="1" dirty="0">
                <a:solidFill>
                  <a:schemeClr val="bg1"/>
                </a:solidFill>
              </a:rPr>
              <a:t>Das triadische Interdependenzmodell nach Mönks zeigt, welche Faktoren für eine Hochbegabung zusammenkommen müssen:</a:t>
            </a:r>
            <a:endParaRPr lang="de-DE" i="1" dirty="0">
              <a:solidFill>
                <a:schemeClr val="bg1"/>
              </a:solidFill>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5440539"/>
            <a:ext cx="4057816" cy="1308271"/>
          </a:xfrm>
          <a:prstGeom prst="rect">
            <a:avLst/>
          </a:prstGeom>
          <a:solidFill>
            <a:schemeClr val="accent1">
              <a:lumMod val="40000"/>
              <a:lumOff val="60000"/>
            </a:schemeClr>
          </a:solidFill>
        </p:spPr>
      </p:pic>
      <p:pic>
        <p:nvPicPr>
          <p:cNvPr id="5" name="Grafik 4">
            <a:extLst>
              <a:ext uri="{FF2B5EF4-FFF2-40B4-BE49-F238E27FC236}">
                <a16:creationId xmlns:a16="http://schemas.microsoft.com/office/drawing/2014/main" id="{1FDBCEF4-53A0-4CB8-9873-E75B63048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30" y="2774022"/>
            <a:ext cx="5851542" cy="3998333"/>
          </a:xfrm>
          <a:prstGeom prst="rect">
            <a:avLst/>
          </a:prstGeom>
          <a:ln>
            <a:solidFill>
              <a:schemeClr val="bg1">
                <a:alpha val="47000"/>
              </a:schemeClr>
            </a:solidFill>
          </a:ln>
          <a:effectLst>
            <a:outerShdw blurRad="50800" dist="50800" dir="5400000" algn="ctr" rotWithShape="0">
              <a:schemeClr val="bg1"/>
            </a:outerShdw>
          </a:effectLst>
        </p:spPr>
      </p:pic>
    </p:spTree>
    <p:extLst>
      <p:ext uri="{BB962C8B-B14F-4D97-AF65-F5344CB8AC3E}">
        <p14:creationId xmlns:p14="http://schemas.microsoft.com/office/powerpoint/2010/main" val="225280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3474" y="5584189"/>
            <a:ext cx="3391061" cy="1093304"/>
          </a:xfrm>
          <a:prstGeom prst="rect">
            <a:avLst/>
          </a:prstGeom>
          <a:solidFill>
            <a:schemeClr val="accent1">
              <a:lumMod val="40000"/>
              <a:lumOff val="60000"/>
            </a:schemeClr>
          </a:solidFill>
        </p:spPr>
      </p:pic>
      <p:pic>
        <p:nvPicPr>
          <p:cNvPr id="21" name="Grafik 20" descr="Ein Bild, das Text enthält.&#10;&#10;Automatisch generierte Beschreibung">
            <a:extLst>
              <a:ext uri="{FF2B5EF4-FFF2-40B4-BE49-F238E27FC236}">
                <a16:creationId xmlns:a16="http://schemas.microsoft.com/office/drawing/2014/main" id="{921BEEDD-885A-488B-9F27-C33D17A53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65" y="696988"/>
            <a:ext cx="8508848" cy="5980505"/>
          </a:xfrm>
          <a:prstGeom prst="rect">
            <a:avLst/>
          </a:prstGeom>
        </p:spPr>
      </p:pic>
    </p:spTree>
    <p:extLst>
      <p:ext uri="{BB962C8B-B14F-4D97-AF65-F5344CB8AC3E}">
        <p14:creationId xmlns:p14="http://schemas.microsoft.com/office/powerpoint/2010/main" val="242195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04749-0DE1-4C27-A423-BD3F00799545}"/>
              </a:ext>
            </a:extLst>
          </p:cNvPr>
          <p:cNvSpPr>
            <a:spLocks noGrp="1"/>
          </p:cNvSpPr>
          <p:nvPr>
            <p:ph type="title"/>
          </p:nvPr>
        </p:nvSpPr>
        <p:spPr>
          <a:xfrm>
            <a:off x="1154954" y="421420"/>
            <a:ext cx="8825659" cy="1014453"/>
          </a:xfrm>
        </p:spPr>
        <p:txBody>
          <a:bodyPr/>
          <a:lstStyle/>
          <a:p>
            <a:r>
              <a:rPr lang="de-DE" i="1" dirty="0">
                <a:solidFill>
                  <a:schemeClr val="bg1"/>
                </a:solidFill>
                <a:latin typeface="Calibri" panose="020F0502020204030204" pitchFamily="34" charset="0"/>
                <a:cs typeface="Calibri" panose="020F0502020204030204" pitchFamily="34" charset="0"/>
              </a:rPr>
              <a:t>Multiple Intelligenz</a:t>
            </a:r>
          </a:p>
        </p:txBody>
      </p:sp>
      <p:sp>
        <p:nvSpPr>
          <p:cNvPr id="4" name="Textplatzhalter 3">
            <a:extLst>
              <a:ext uri="{FF2B5EF4-FFF2-40B4-BE49-F238E27FC236}">
                <a16:creationId xmlns:a16="http://schemas.microsoft.com/office/drawing/2014/main" id="{5A2312C0-D83C-499B-B694-6F383B15083B}"/>
              </a:ext>
            </a:extLst>
          </p:cNvPr>
          <p:cNvSpPr>
            <a:spLocks noGrp="1"/>
          </p:cNvSpPr>
          <p:nvPr>
            <p:ph type="body" sz="half" idx="2"/>
          </p:nvPr>
        </p:nvSpPr>
        <p:spPr>
          <a:xfrm>
            <a:off x="1154954" y="1932166"/>
            <a:ext cx="8825659" cy="169362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de-DE" sz="2400" i="1" dirty="0">
                <a:latin typeface="Calibri" panose="020F0502020204030204" pitchFamily="34" charset="0"/>
                <a:cs typeface="Calibri" panose="020F0502020204030204" pitchFamily="34" charset="0"/>
              </a:rPr>
              <a:t>Weil die Höhe des Intelligenzquotienten nicht immer Erfolg im Leben garantiert, hat man vor knapp 20 Jahren den Begriff der multiplen Intelligenz entwickelt (Howard Gardner). Der neue Begriff umfasst auch die soziale und emotionale Intelligenz.</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185" y="5450707"/>
            <a:ext cx="3970351" cy="1280072"/>
          </a:xfrm>
          <a:prstGeom prst="rect">
            <a:avLst/>
          </a:prstGeom>
          <a:solidFill>
            <a:schemeClr val="accent1">
              <a:lumMod val="40000"/>
              <a:lumOff val="60000"/>
            </a:schemeClr>
          </a:solidFill>
        </p:spPr>
      </p:pic>
    </p:spTree>
    <p:extLst>
      <p:ext uri="{BB962C8B-B14F-4D97-AF65-F5344CB8AC3E}">
        <p14:creationId xmlns:p14="http://schemas.microsoft.com/office/powerpoint/2010/main" val="79086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04749-0DE1-4C27-A423-BD3F00799545}"/>
              </a:ext>
            </a:extLst>
          </p:cNvPr>
          <p:cNvSpPr>
            <a:spLocks noGrp="1"/>
          </p:cNvSpPr>
          <p:nvPr>
            <p:ph type="title"/>
          </p:nvPr>
        </p:nvSpPr>
        <p:spPr>
          <a:xfrm>
            <a:off x="1154954" y="421420"/>
            <a:ext cx="8825659" cy="1014453"/>
          </a:xfrm>
        </p:spPr>
        <p:txBody>
          <a:bodyPr/>
          <a:lstStyle/>
          <a:p>
            <a:pPr algn="ctr"/>
            <a:r>
              <a:rPr lang="de-DE" i="1" dirty="0">
                <a:solidFill>
                  <a:schemeClr val="bg1"/>
                </a:solidFill>
                <a:latin typeface="Calibri" panose="020F0502020204030204" pitchFamily="34" charset="0"/>
                <a:cs typeface="Calibri" panose="020F0502020204030204" pitchFamily="34" charset="0"/>
              </a:rPr>
              <a:t>Emotionale Intelligenz</a:t>
            </a:r>
          </a:p>
        </p:txBody>
      </p:sp>
      <p:sp>
        <p:nvSpPr>
          <p:cNvPr id="4" name="Textplatzhalter 3">
            <a:extLst>
              <a:ext uri="{FF2B5EF4-FFF2-40B4-BE49-F238E27FC236}">
                <a16:creationId xmlns:a16="http://schemas.microsoft.com/office/drawing/2014/main" id="{5A2312C0-D83C-499B-B694-6F383B15083B}"/>
              </a:ext>
            </a:extLst>
          </p:cNvPr>
          <p:cNvSpPr>
            <a:spLocks noGrp="1"/>
          </p:cNvSpPr>
          <p:nvPr>
            <p:ph type="body" sz="half" idx="2"/>
          </p:nvPr>
        </p:nvSpPr>
        <p:spPr>
          <a:xfrm>
            <a:off x="1154954" y="1319918"/>
            <a:ext cx="8825659" cy="3832528"/>
          </a:xfrm>
        </p:spPr>
        <p:txBody>
          <a:bodyPr/>
          <a:lstStyle/>
          <a:p>
            <a:pPr marL="285750" indent="-285750">
              <a:buFont typeface="Wingdings" panose="05000000000000000000" pitchFamily="2" charset="2"/>
              <a:buChar char="§"/>
            </a:pPr>
            <a:r>
              <a:rPr lang="de-DE" sz="2400" i="1" dirty="0">
                <a:solidFill>
                  <a:schemeClr val="bg1"/>
                </a:solidFill>
                <a:latin typeface="Calibri" panose="020F0502020204030204" pitchFamily="34" charset="0"/>
                <a:cs typeface="Calibri" panose="020F0502020204030204" pitchFamily="34" charset="0"/>
              </a:rPr>
              <a:t>Psychische Stabilität</a:t>
            </a:r>
          </a:p>
          <a:p>
            <a:pPr marL="285750" indent="-285750">
              <a:buFont typeface="Wingdings" panose="05000000000000000000" pitchFamily="2" charset="2"/>
              <a:buChar char="§"/>
            </a:pPr>
            <a:r>
              <a:rPr lang="de-DE" sz="2400" i="1" dirty="0">
                <a:solidFill>
                  <a:schemeClr val="bg1"/>
                </a:solidFill>
                <a:latin typeface="Calibri" panose="020F0502020204030204" pitchFamily="34" charset="0"/>
                <a:cs typeface="Calibri" panose="020F0502020204030204" pitchFamily="34" charset="0"/>
              </a:rPr>
              <a:t>Sich selbst und andere motivieren können</a:t>
            </a:r>
          </a:p>
          <a:p>
            <a:pPr marL="285750" indent="-285750">
              <a:buFont typeface="Wingdings" panose="05000000000000000000" pitchFamily="2" charset="2"/>
              <a:buChar char="§"/>
            </a:pPr>
            <a:r>
              <a:rPr lang="de-DE" sz="2400" i="1" dirty="0">
                <a:solidFill>
                  <a:schemeClr val="bg1"/>
                </a:solidFill>
                <a:latin typeface="Calibri" panose="020F0502020204030204" pitchFamily="34" charset="0"/>
                <a:cs typeface="Calibri" panose="020F0502020204030204" pitchFamily="34" charset="0"/>
              </a:rPr>
              <a:t>Seine Gefühle unter Kontrolle haben</a:t>
            </a:r>
          </a:p>
          <a:p>
            <a:pPr marL="285750" indent="-285750">
              <a:buFont typeface="Wingdings" panose="05000000000000000000" pitchFamily="2" charset="2"/>
              <a:buChar char="§"/>
            </a:pPr>
            <a:r>
              <a:rPr lang="de-DE" sz="2400" i="1" dirty="0">
                <a:solidFill>
                  <a:schemeClr val="bg1"/>
                </a:solidFill>
                <a:latin typeface="Calibri" panose="020F0502020204030204" pitchFamily="34" charset="0"/>
                <a:cs typeface="Calibri" panose="020F0502020204030204" pitchFamily="34" charset="0"/>
              </a:rPr>
              <a:t>Sich durch Frust und Niederlagen nicht beeinflussen zu lassen</a:t>
            </a:r>
          </a:p>
          <a:p>
            <a:pPr marL="285750" indent="-285750">
              <a:buFont typeface="Wingdings" panose="05000000000000000000" pitchFamily="2" charset="2"/>
              <a:buChar char="§"/>
            </a:pPr>
            <a:r>
              <a:rPr lang="de-DE" sz="2400" i="1" dirty="0">
                <a:solidFill>
                  <a:schemeClr val="bg1"/>
                </a:solidFill>
                <a:latin typeface="Calibri" panose="020F0502020204030204" pitchFamily="34" charset="0"/>
                <a:cs typeface="Calibri" panose="020F0502020204030204" pitchFamily="34" charset="0"/>
              </a:rPr>
              <a:t>Die Gefühle anderer zu erfassen, beeinflussen und steuern zu können</a:t>
            </a:r>
          </a:p>
          <a:p>
            <a:pPr marL="285750" indent="-285750">
              <a:buFont typeface="Wingdings" panose="05000000000000000000" pitchFamily="2" charset="2"/>
              <a:buChar char="§"/>
            </a:pPr>
            <a:endParaRPr lang="de-DE" dirty="0">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2867" y="5446884"/>
            <a:ext cx="4105523" cy="1323652"/>
          </a:xfrm>
          <a:prstGeom prst="rect">
            <a:avLst/>
          </a:prstGeom>
          <a:solidFill>
            <a:schemeClr val="accent1">
              <a:lumMod val="40000"/>
              <a:lumOff val="60000"/>
            </a:schemeClr>
          </a:solidFill>
        </p:spPr>
      </p:pic>
    </p:spTree>
    <p:extLst>
      <p:ext uri="{BB962C8B-B14F-4D97-AF65-F5344CB8AC3E}">
        <p14:creationId xmlns:p14="http://schemas.microsoft.com/office/powerpoint/2010/main" val="2965942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408</Words>
  <Application>Microsoft Office PowerPoint</Application>
  <PresentationFormat>Breitbild</PresentationFormat>
  <Paragraphs>57</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Century Gothic</vt:lpstr>
      <vt:lpstr>Times</vt:lpstr>
      <vt:lpstr>Wingdings</vt:lpstr>
      <vt:lpstr>Wingdings 3</vt:lpstr>
      <vt:lpstr>Ion</vt:lpstr>
      <vt:lpstr>Hochbegabung und hohe Sensitivität</vt:lpstr>
      <vt:lpstr>Interessenkonflikte:</vt:lpstr>
      <vt:lpstr>Definition von Hochbegabung</vt:lpstr>
      <vt:lpstr>PowerPoint-Präsentation</vt:lpstr>
      <vt:lpstr>PowerPoint-Präsentation</vt:lpstr>
      <vt:lpstr>Was beeinflusst die weitere Entwicklung potentiell Hochbegabter?</vt:lpstr>
      <vt:lpstr>PowerPoint-Präsentation</vt:lpstr>
      <vt:lpstr>Multiple Intelligenz</vt:lpstr>
      <vt:lpstr>Emotionale Intelligenz</vt:lpstr>
      <vt:lpstr>Soziale Intelligenz auch als interpersonelle Intelligenz bezeichnet</vt:lpstr>
      <vt:lpstr>Was kann passieren in der schulischen Sozialisation?</vt:lpstr>
      <vt:lpstr>PowerPoint-Präsentation</vt:lpstr>
      <vt:lpstr>In welchen Schubladen landen die Hochbegabten? Welche „Diagnosen“ bekommen sie im Verlauf?</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Ralph Meyers</dc:creator>
  <cp:lastModifiedBy>Dr. Ralph Meyers</cp:lastModifiedBy>
  <cp:revision>18</cp:revision>
  <dcterms:created xsi:type="dcterms:W3CDTF">2018-11-24T07:54:35Z</dcterms:created>
  <dcterms:modified xsi:type="dcterms:W3CDTF">2020-12-06T14:06:34Z</dcterms:modified>
</cp:coreProperties>
</file>