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95" r:id="rId3"/>
    <p:sldId id="296" r:id="rId4"/>
    <p:sldId id="297" r:id="rId5"/>
    <p:sldId id="298" r:id="rId6"/>
    <p:sldId id="301" r:id="rId7"/>
    <p:sldId id="300" r:id="rId8"/>
    <p:sldId id="299" r:id="rId9"/>
    <p:sldId id="304" r:id="rId10"/>
    <p:sldId id="303" r:id="rId11"/>
    <p:sldId id="302" r:id="rId12"/>
    <p:sldId id="306" r:id="rId13"/>
    <p:sldId id="305" r:id="rId14"/>
    <p:sldId id="311" r:id="rId15"/>
    <p:sldId id="307" r:id="rId16"/>
    <p:sldId id="308" r:id="rId1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3" d="100"/>
          <a:sy n="73" d="100"/>
        </p:scale>
        <p:origin x="32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de-DE"/>
              <a:t>Titelmasterformat durch Klicken bearbeiten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extLst>
      <p:ext uri="{BB962C8B-B14F-4D97-AF65-F5344CB8AC3E}">
        <p14:creationId xmlns:p14="http://schemas.microsoft.com/office/powerpoint/2010/main" val="3855137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4509A250-FF31-4206-8172-F9D3106AACB1}" type="datetimeFigureOut">
              <a:rPr lang="en-US" dirty="0"/>
              <a:t>11/1/2022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extLst>
      <p:ext uri="{BB962C8B-B14F-4D97-AF65-F5344CB8AC3E}">
        <p14:creationId xmlns:p14="http://schemas.microsoft.com/office/powerpoint/2010/main" val="1563292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de-DE"/>
              <a:t>Titelmasterformat durch Klicken bearbeiten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4" name="Date Placeholder 3"/>
          <p:cNvSpPr>
            <a:spLocks noGrp="1"/>
          </p:cNvSpPr>
          <p:nvPr>
            <p:ph type="dt" sz="half" idx="10"/>
          </p:nvPr>
        </p:nvSpPr>
        <p:spPr/>
        <p:txBody>
          <a:bodyPr/>
          <a:lstStyle/>
          <a:p>
            <a:fld id="{4509A250-FF31-4206-8172-F9D3106AACB1}" type="datetimeFigureOut">
              <a:rPr lang="en-US" dirty="0"/>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extLst>
      <p:ext uri="{BB962C8B-B14F-4D97-AF65-F5344CB8AC3E}">
        <p14:creationId xmlns:p14="http://schemas.microsoft.com/office/powerpoint/2010/main" val="1289255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de-DE"/>
              <a:t>Titelmasterformat durch Klicken bearbeiten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de-DE"/>
              <a:t>Textmasterformat bearbeiten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4" name="Date Placeholder 3"/>
          <p:cNvSpPr>
            <a:spLocks noGrp="1"/>
          </p:cNvSpPr>
          <p:nvPr>
            <p:ph type="dt" sz="half" idx="10"/>
          </p:nvPr>
        </p:nvSpPr>
        <p:spPr/>
        <p:txBody>
          <a:bodyPr/>
          <a:lstStyle/>
          <a:p>
            <a:fld id="{4509A250-FF31-4206-8172-F9D3106AACB1}" type="datetimeFigureOut">
              <a:rPr lang="en-US" dirty="0"/>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9657683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de-DE"/>
              <a:t>Titelmasterformat durch Klicken bearbeiten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4509A250-FF31-4206-8172-F9D3106AACB1}" type="datetimeFigureOut">
              <a:rPr lang="en-US" dirty="0"/>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extLst>
      <p:ext uri="{BB962C8B-B14F-4D97-AF65-F5344CB8AC3E}">
        <p14:creationId xmlns:p14="http://schemas.microsoft.com/office/powerpoint/2010/main" val="2762693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de-DE"/>
              <a:t>Titelmasterformat durch Klicken bearbeiten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11/1/2022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extLst>
      <p:ext uri="{BB962C8B-B14F-4D97-AF65-F5344CB8AC3E}">
        <p14:creationId xmlns:p14="http://schemas.microsoft.com/office/powerpoint/2010/main" val="2787839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de-DE"/>
              <a:t>Titelmasterformat durch Klicken bearbeiten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11/1/2022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extLst>
      <p:ext uri="{BB962C8B-B14F-4D97-AF65-F5344CB8AC3E}">
        <p14:creationId xmlns:p14="http://schemas.microsoft.com/office/powerpoint/2010/main" val="1876823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nchor="t" anchorCtr="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extLst>
      <p:ext uri="{BB962C8B-B14F-4D97-AF65-F5344CB8AC3E}">
        <p14:creationId xmlns:p14="http://schemas.microsoft.com/office/powerpoint/2010/main" val="38177031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extLst>
      <p:ext uri="{BB962C8B-B14F-4D97-AF65-F5344CB8AC3E}">
        <p14:creationId xmlns:p14="http://schemas.microsoft.com/office/powerpoint/2010/main" val="14592986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5" name="Rectangle 4"/>
          <p:cNvSpPr>
            <a:spLocks noChangeArrowheads="1"/>
          </p:cNvSpPr>
          <p:nvPr userDrawn="1"/>
        </p:nvSpPr>
        <p:spPr bwMode="auto">
          <a:xfrm>
            <a:off x="0" y="0"/>
            <a:ext cx="12192000" cy="971550"/>
          </a:xfrm>
          <a:prstGeom prst="rect">
            <a:avLst/>
          </a:prstGeom>
          <a:solidFill>
            <a:srgbClr val="D3CCBD">
              <a:alpha val="60000"/>
            </a:srgbClr>
          </a:solidFill>
          <a:ln>
            <a:noFill/>
          </a:ln>
        </p:spPr>
        <p:txBody>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pPr eaLnBrk="1" fontAlgn="auto" hangingPunct="1">
              <a:spcBef>
                <a:spcPts val="0"/>
              </a:spcBef>
              <a:spcAft>
                <a:spcPts val="0"/>
              </a:spcAft>
              <a:defRPr/>
            </a:pPr>
            <a:endParaRPr lang="en-GB" altLang="en-US" sz="2400">
              <a:solidFill>
                <a:srgbClr val="141313"/>
              </a:solidFill>
            </a:endParaRPr>
          </a:p>
        </p:txBody>
      </p:sp>
      <p:sp>
        <p:nvSpPr>
          <p:cNvPr id="2" name="Title 1"/>
          <p:cNvSpPr>
            <a:spLocks noGrp="1"/>
          </p:cNvSpPr>
          <p:nvPr>
            <p:ph type="title"/>
          </p:nvPr>
        </p:nvSpPr>
        <p:spPr>
          <a:xfrm>
            <a:off x="1913467" y="127000"/>
            <a:ext cx="9635067" cy="736600"/>
          </a:xfrm>
          <a:prstGeom prst="rect">
            <a:avLst/>
          </a:prstGeom>
        </p:spPr>
        <p:txBody>
          <a:bodyPr wrap="none" anchor="ctr"/>
          <a:lstStyle>
            <a:lvl1pPr>
              <a:defRPr sz="2200" b="0">
                <a:solidFill>
                  <a:srgbClr val="0A3550"/>
                </a:solidFill>
                <a:latin typeface="+mj-lt"/>
                <a:cs typeface="Trebuchet MS"/>
              </a:defRPr>
            </a:lvl1pPr>
          </a:lstStyle>
          <a:p>
            <a:r>
              <a:rPr lang="en-GB" dirty="0"/>
              <a:t>Click to edit Master title style</a:t>
            </a:r>
            <a:endParaRPr lang="en-US" dirty="0"/>
          </a:p>
        </p:txBody>
      </p:sp>
      <p:sp>
        <p:nvSpPr>
          <p:cNvPr id="3" name="Content Placeholder 2"/>
          <p:cNvSpPr>
            <a:spLocks noGrp="1"/>
          </p:cNvSpPr>
          <p:nvPr>
            <p:ph idx="1"/>
          </p:nvPr>
        </p:nvSpPr>
        <p:spPr>
          <a:xfrm>
            <a:off x="719667" y="1193800"/>
            <a:ext cx="10845800" cy="5054600"/>
          </a:xfrm>
          <a:prstGeom prst="rect">
            <a:avLst/>
          </a:prstGeom>
        </p:spPr>
        <p:txBody>
          <a:bodyPr/>
          <a:lstStyle>
            <a:lvl1pPr marL="0" indent="0">
              <a:spcAft>
                <a:spcPts val="1000"/>
              </a:spcAft>
              <a:buFont typeface="Arial"/>
              <a:buNone/>
              <a:defRPr>
                <a:solidFill>
                  <a:srgbClr val="3FA3DE"/>
                </a:solidFill>
                <a:latin typeface="+mn-lt"/>
                <a:cs typeface="Trebuchet MS"/>
              </a:defRPr>
            </a:lvl1pPr>
            <a:lvl2pPr marL="0" indent="0">
              <a:spcBef>
                <a:spcPts val="400"/>
              </a:spcBef>
              <a:buFont typeface="Arial"/>
              <a:buNone/>
              <a:defRPr sz="1600">
                <a:solidFill>
                  <a:srgbClr val="0A3550"/>
                </a:solidFill>
                <a:latin typeface="+mn-lt"/>
                <a:cs typeface="Trebuchet MS"/>
              </a:defRPr>
            </a:lvl2pPr>
            <a:lvl3pPr marL="177800" indent="-177800">
              <a:buClr>
                <a:srgbClr val="3491D6"/>
              </a:buClr>
              <a:defRPr sz="1600">
                <a:solidFill>
                  <a:srgbClr val="0A3550"/>
                </a:solidFill>
                <a:latin typeface="+mn-lt"/>
                <a:cs typeface="Trebuchet MS"/>
              </a:defRPr>
            </a:lvl3pPr>
            <a:lvl4pPr marL="541338" indent="-185738">
              <a:buClr>
                <a:srgbClr val="F58025"/>
              </a:buClr>
              <a:defRPr sz="1400">
                <a:solidFill>
                  <a:srgbClr val="0A3550"/>
                </a:solidFill>
                <a:latin typeface="+mn-lt"/>
                <a:cs typeface="Trebuchet MS"/>
              </a:defRPr>
            </a:lvl4pPr>
            <a:lvl5pPr marL="0" indent="0">
              <a:spcBef>
                <a:spcPts val="200"/>
              </a:spcBef>
              <a:spcAft>
                <a:spcPts val="200"/>
              </a:spcAft>
              <a:buClr>
                <a:srgbClr val="F58025"/>
              </a:buClr>
              <a:buNone/>
              <a:defRPr sz="1000" i="0">
                <a:solidFill>
                  <a:srgbClr val="0A3550"/>
                </a:solidFill>
                <a:latin typeface="+mn-lt"/>
                <a:cs typeface="Trebuchet MS"/>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ext Placeholder 7"/>
          <p:cNvSpPr>
            <a:spLocks noGrp="1"/>
          </p:cNvSpPr>
          <p:nvPr>
            <p:ph type="body" sz="quarter" idx="10"/>
          </p:nvPr>
        </p:nvSpPr>
        <p:spPr>
          <a:xfrm>
            <a:off x="711200" y="5009845"/>
            <a:ext cx="10845800" cy="1365250"/>
          </a:xfrm>
          <a:prstGeom prst="rect">
            <a:avLst/>
          </a:prstGeom>
        </p:spPr>
        <p:txBody>
          <a:bodyPr anchor="b"/>
          <a:lstStyle>
            <a:lvl1pPr marL="180000" indent="-180000">
              <a:lnSpc>
                <a:spcPct val="100000"/>
              </a:lnSpc>
              <a:spcBef>
                <a:spcPts val="200"/>
              </a:spcBef>
              <a:spcAft>
                <a:spcPts val="0"/>
              </a:spcAft>
              <a:buClr>
                <a:schemeClr val="accent6"/>
              </a:buClr>
              <a:buFont typeface="+mj-lt"/>
              <a:buAutoNum type="arabicPeriod"/>
              <a:defRPr sz="1000" i="0">
                <a:solidFill>
                  <a:srgbClr val="062744"/>
                </a:solidFill>
              </a:defRPr>
            </a:lvl1pPr>
          </a:lstStyle>
          <a:p>
            <a:pPr lvl="0"/>
            <a:r>
              <a:rPr lang="en-GB" dirty="0"/>
              <a:t>Click to edit Master text styles</a:t>
            </a:r>
          </a:p>
        </p:txBody>
      </p:sp>
      <p:sp>
        <p:nvSpPr>
          <p:cNvPr id="13" name="Footer Placeholder 2"/>
          <p:cNvSpPr>
            <a:spLocks noGrp="1"/>
          </p:cNvSpPr>
          <p:nvPr>
            <p:ph type="ftr" sz="quarter" idx="11"/>
          </p:nvPr>
        </p:nvSpPr>
        <p:spPr>
          <a:xfrm>
            <a:off x="1574600" y="6386513"/>
            <a:ext cx="7884784" cy="315912"/>
          </a:xfrm>
        </p:spPr>
        <p:txBody>
          <a:bodyPr/>
          <a:lstStyle>
            <a:lvl1pPr>
              <a:defRPr>
                <a:solidFill>
                  <a:srgbClr val="1E668A"/>
                </a:solidFill>
              </a:defRPr>
            </a:lvl1pPr>
          </a:lstStyle>
          <a:p>
            <a:endParaRPr lang="en-US" altLang="en-US" dirty="0"/>
          </a:p>
        </p:txBody>
      </p:sp>
      <p:grpSp>
        <p:nvGrpSpPr>
          <p:cNvPr id="34" name="Gruppierung 33"/>
          <p:cNvGrpSpPr/>
          <p:nvPr userDrawn="1"/>
        </p:nvGrpSpPr>
        <p:grpSpPr>
          <a:xfrm>
            <a:off x="753532" y="0"/>
            <a:ext cx="863600" cy="971550"/>
            <a:chOff x="573615" y="0"/>
            <a:chExt cx="647700" cy="2250000"/>
          </a:xfrm>
        </p:grpSpPr>
        <p:cxnSp>
          <p:nvCxnSpPr>
            <p:cNvPr id="35" name="Gerade Verbindung 34"/>
            <p:cNvCxnSpPr/>
            <p:nvPr userDrawn="1"/>
          </p:nvCxnSpPr>
          <p:spPr>
            <a:xfrm>
              <a:off x="573615" y="0"/>
              <a:ext cx="0" cy="2250000"/>
            </a:xfrm>
            <a:prstGeom prst="line">
              <a:avLst/>
            </a:prstGeom>
            <a:ln w="101600" cmpd="sng">
              <a:solidFill>
                <a:srgbClr val="FF9E16"/>
              </a:solidFill>
            </a:ln>
            <a:effectLst/>
          </p:spPr>
          <p:style>
            <a:lnRef idx="2">
              <a:schemeClr val="accent1"/>
            </a:lnRef>
            <a:fillRef idx="0">
              <a:schemeClr val="accent1"/>
            </a:fillRef>
            <a:effectRef idx="1">
              <a:schemeClr val="accent1"/>
            </a:effectRef>
            <a:fontRef idx="minor">
              <a:schemeClr val="tx1"/>
            </a:fontRef>
          </p:style>
        </p:cxnSp>
        <p:cxnSp>
          <p:nvCxnSpPr>
            <p:cNvPr id="36" name="Gerade Verbindung 35"/>
            <p:cNvCxnSpPr/>
            <p:nvPr userDrawn="1"/>
          </p:nvCxnSpPr>
          <p:spPr>
            <a:xfrm>
              <a:off x="735540" y="0"/>
              <a:ext cx="0" cy="2250000"/>
            </a:xfrm>
            <a:prstGeom prst="line">
              <a:avLst/>
            </a:prstGeom>
            <a:ln w="101600" cmpd="sng">
              <a:solidFill>
                <a:srgbClr val="3491D6"/>
              </a:solidFill>
            </a:ln>
            <a:effectLst/>
          </p:spPr>
          <p:style>
            <a:lnRef idx="2">
              <a:schemeClr val="accent1"/>
            </a:lnRef>
            <a:fillRef idx="0">
              <a:schemeClr val="accent1"/>
            </a:fillRef>
            <a:effectRef idx="1">
              <a:schemeClr val="accent1"/>
            </a:effectRef>
            <a:fontRef idx="minor">
              <a:schemeClr val="tx1"/>
            </a:fontRef>
          </p:style>
        </p:cxnSp>
        <p:cxnSp>
          <p:nvCxnSpPr>
            <p:cNvPr id="37" name="Gerade Verbindung 36"/>
            <p:cNvCxnSpPr/>
            <p:nvPr userDrawn="1"/>
          </p:nvCxnSpPr>
          <p:spPr>
            <a:xfrm>
              <a:off x="897465" y="0"/>
              <a:ext cx="0" cy="2250000"/>
            </a:xfrm>
            <a:prstGeom prst="line">
              <a:avLst/>
            </a:prstGeom>
            <a:ln w="101600" cmpd="sng">
              <a:solidFill>
                <a:srgbClr val="4DACD6"/>
              </a:solidFill>
            </a:ln>
            <a:effectLst/>
          </p:spPr>
          <p:style>
            <a:lnRef idx="2">
              <a:schemeClr val="accent1"/>
            </a:lnRef>
            <a:fillRef idx="0">
              <a:schemeClr val="accent1"/>
            </a:fillRef>
            <a:effectRef idx="1">
              <a:schemeClr val="accent1"/>
            </a:effectRef>
            <a:fontRef idx="minor">
              <a:schemeClr val="tx1"/>
            </a:fontRef>
          </p:style>
        </p:cxnSp>
        <p:cxnSp>
          <p:nvCxnSpPr>
            <p:cNvPr id="38" name="Gerade Verbindung 37"/>
            <p:cNvCxnSpPr/>
            <p:nvPr userDrawn="1"/>
          </p:nvCxnSpPr>
          <p:spPr>
            <a:xfrm>
              <a:off x="1059390" y="0"/>
              <a:ext cx="0" cy="2250000"/>
            </a:xfrm>
            <a:prstGeom prst="line">
              <a:avLst/>
            </a:prstGeom>
            <a:ln w="101600" cmpd="sng">
              <a:solidFill>
                <a:srgbClr val="83C4DC"/>
              </a:solidFill>
            </a:ln>
            <a:effectLst/>
          </p:spPr>
          <p:style>
            <a:lnRef idx="2">
              <a:schemeClr val="accent1"/>
            </a:lnRef>
            <a:fillRef idx="0">
              <a:schemeClr val="accent1"/>
            </a:fillRef>
            <a:effectRef idx="1">
              <a:schemeClr val="accent1"/>
            </a:effectRef>
            <a:fontRef idx="minor">
              <a:schemeClr val="tx1"/>
            </a:fontRef>
          </p:style>
        </p:cxnSp>
        <p:cxnSp>
          <p:nvCxnSpPr>
            <p:cNvPr id="39" name="Gerade Verbindung 38"/>
            <p:cNvCxnSpPr/>
            <p:nvPr userDrawn="1"/>
          </p:nvCxnSpPr>
          <p:spPr>
            <a:xfrm>
              <a:off x="1221315" y="0"/>
              <a:ext cx="0" cy="2250000"/>
            </a:xfrm>
            <a:prstGeom prst="line">
              <a:avLst/>
            </a:prstGeom>
            <a:ln w="101600" cmpd="sng">
              <a:solidFill>
                <a:srgbClr val="8FD1DF"/>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3013710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Titel und Inhalt">
    <p:spTree>
      <p:nvGrpSpPr>
        <p:cNvPr id="1" name=""/>
        <p:cNvGrpSpPr/>
        <p:nvPr/>
      </p:nvGrpSpPr>
      <p:grpSpPr>
        <a:xfrm>
          <a:off x="0" y="0"/>
          <a:ext cx="0" cy="0"/>
          <a:chOff x="0" y="0"/>
          <a:chExt cx="0" cy="0"/>
        </a:xfrm>
      </p:grpSpPr>
      <p:sp>
        <p:nvSpPr>
          <p:cNvPr id="8" name="Rechteck 7"/>
          <p:cNvSpPr/>
          <p:nvPr userDrawn="1"/>
        </p:nvSpPr>
        <p:spPr>
          <a:xfrm>
            <a:off x="0" y="0"/>
            <a:ext cx="12192000" cy="6858000"/>
          </a:xfrm>
          <a:prstGeom prst="rect">
            <a:avLst/>
          </a:prstGeom>
          <a:gradFill>
            <a:gsLst>
              <a:gs pos="0">
                <a:schemeClr val="accent1">
                  <a:tint val="100000"/>
                  <a:shade val="100000"/>
                  <a:satMod val="130000"/>
                  <a:alpha val="33000"/>
                </a:schemeClr>
              </a:gs>
              <a:gs pos="100000">
                <a:schemeClr val="bg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2400"/>
          </a:p>
        </p:txBody>
      </p:sp>
      <p:sp>
        <p:nvSpPr>
          <p:cNvPr id="11" name="Inhaltsplatzhalter 2"/>
          <p:cNvSpPr>
            <a:spLocks noGrp="1"/>
          </p:cNvSpPr>
          <p:nvPr>
            <p:ph sz="half" idx="1"/>
          </p:nvPr>
        </p:nvSpPr>
        <p:spPr>
          <a:xfrm>
            <a:off x="240000" y="1220757"/>
            <a:ext cx="11631424" cy="4619620"/>
          </a:xfrm>
          <a:prstGeom prst="rect">
            <a:avLst/>
          </a:prstGeom>
        </p:spPr>
        <p:txBody>
          <a:bodyPr/>
          <a:lstStyle>
            <a:lvl1pPr marL="0" indent="0">
              <a:spcAft>
                <a:spcPts val="800"/>
              </a:spcAft>
              <a:buSzPct val="95000"/>
              <a:buFont typeface="Arial"/>
              <a:buNone/>
              <a:defRPr sz="2400" b="0" i="0">
                <a:solidFill>
                  <a:schemeClr val="accent5">
                    <a:lumMod val="50000"/>
                  </a:schemeClr>
                </a:solidFill>
                <a:latin typeface="Arial"/>
                <a:cs typeface="Arial"/>
              </a:defRPr>
            </a:lvl1pPr>
            <a:lvl2pPr marL="379191" indent="-379191">
              <a:spcAft>
                <a:spcPts val="400"/>
              </a:spcAft>
              <a:buClr>
                <a:srgbClr val="003780"/>
              </a:buClr>
              <a:buSzPct val="110000"/>
              <a:defRPr sz="2133" b="0" i="0">
                <a:solidFill>
                  <a:schemeClr val="accent5">
                    <a:lumMod val="50000"/>
                  </a:schemeClr>
                </a:solidFill>
                <a:latin typeface="Arial"/>
                <a:cs typeface="Arial"/>
              </a:defRPr>
            </a:lvl2pPr>
            <a:lvl3pPr marL="723882" indent="-239178">
              <a:spcAft>
                <a:spcPts val="400"/>
              </a:spcAft>
              <a:buClr>
                <a:srgbClr val="003780"/>
              </a:buClr>
              <a:buSzPct val="110000"/>
              <a:defRPr sz="1867" b="0" i="0">
                <a:solidFill>
                  <a:schemeClr val="accent5">
                    <a:lumMod val="50000"/>
                  </a:schemeClr>
                </a:solidFill>
                <a:latin typeface="Arial"/>
                <a:cs typeface="Arial"/>
              </a:defRPr>
            </a:lvl3pPr>
            <a:lvl4pPr marL="1193770" indent="-243411">
              <a:spcAft>
                <a:spcPts val="400"/>
              </a:spcAft>
              <a:buClr>
                <a:srgbClr val="003780"/>
              </a:buClr>
              <a:tabLst>
                <a:tab pos="1202237" algn="l"/>
              </a:tabLst>
              <a:defRPr sz="1600" b="0" i="0">
                <a:solidFill>
                  <a:schemeClr val="accent5">
                    <a:lumMod val="50000"/>
                  </a:schemeClr>
                </a:solidFill>
                <a:latin typeface="Arial"/>
                <a:cs typeface="Arial"/>
              </a:defRPr>
            </a:lvl4pPr>
            <a:lvl5pPr marL="1919952" indent="-244794">
              <a:spcAft>
                <a:spcPts val="400"/>
              </a:spcAft>
              <a:buClr>
                <a:srgbClr val="003780"/>
              </a:buClr>
              <a:defRPr sz="1600" b="0" i="0">
                <a:solidFill>
                  <a:schemeClr val="accent5">
                    <a:lumMod val="50000"/>
                  </a:schemeClr>
                </a:solidFill>
                <a:latin typeface="Arial"/>
                <a:cs typeface="Arial"/>
              </a:defRPr>
            </a:lvl5pPr>
            <a:lvl6pPr>
              <a:defRPr sz="2400"/>
            </a:lvl6pPr>
            <a:lvl7pPr>
              <a:defRPr sz="2400"/>
            </a:lvl7pPr>
            <a:lvl8pPr>
              <a:defRPr sz="2400"/>
            </a:lvl8pPr>
            <a:lvl9pPr>
              <a:defRPr sz="24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7" name="Textplatzhalter 16"/>
          <p:cNvSpPr>
            <a:spLocks noGrp="1"/>
          </p:cNvSpPr>
          <p:nvPr>
            <p:ph type="body" sz="quarter" idx="10" hasCustomPrompt="1"/>
          </p:nvPr>
        </p:nvSpPr>
        <p:spPr>
          <a:xfrm>
            <a:off x="240000" y="5913938"/>
            <a:ext cx="9696427" cy="768351"/>
          </a:xfrm>
          <a:prstGeom prst="rect">
            <a:avLst/>
          </a:prstGeom>
        </p:spPr>
        <p:txBody>
          <a:bodyPr vert="horz" anchor="b"/>
          <a:lstStyle>
            <a:lvl1pPr marL="0" indent="0">
              <a:spcBef>
                <a:spcPts val="0"/>
              </a:spcBef>
              <a:spcAft>
                <a:spcPts val="400"/>
              </a:spcAft>
              <a:buNone/>
              <a:defRPr sz="933">
                <a:solidFill>
                  <a:srgbClr val="000000"/>
                </a:solidFill>
                <a:latin typeface="Arial"/>
                <a:cs typeface="Arial"/>
              </a:defRPr>
            </a:lvl1pPr>
            <a:lvl2pPr marL="353474" indent="0">
              <a:buNone/>
              <a:defRPr sz="800">
                <a:latin typeface="Arial"/>
                <a:cs typeface="Arial"/>
              </a:defRPr>
            </a:lvl2pPr>
            <a:lvl3pPr marL="719649" indent="0">
              <a:buNone/>
              <a:defRPr sz="800">
                <a:latin typeface="Arial"/>
                <a:cs typeface="Arial"/>
              </a:defRPr>
            </a:lvl3pPr>
            <a:lvl4pPr marL="1073123" indent="0">
              <a:buNone/>
              <a:defRPr sz="800">
                <a:latin typeface="Arial"/>
                <a:cs typeface="Arial"/>
              </a:defRPr>
            </a:lvl4pPr>
            <a:lvl5pPr marL="1439297" indent="0">
              <a:buNone/>
              <a:defRPr sz="800">
                <a:latin typeface="Arial"/>
                <a:cs typeface="Arial"/>
              </a:defRPr>
            </a:lvl5pPr>
          </a:lstStyle>
          <a:p>
            <a:pPr lvl="0"/>
            <a:r>
              <a:rPr lang="de-DE" dirty="0"/>
              <a:t>Referenzen</a:t>
            </a:r>
          </a:p>
        </p:txBody>
      </p:sp>
      <p:sp>
        <p:nvSpPr>
          <p:cNvPr id="12" name="Rechteck 11"/>
          <p:cNvSpPr/>
          <p:nvPr userDrawn="1"/>
        </p:nvSpPr>
        <p:spPr>
          <a:xfrm>
            <a:off x="0" y="6741368"/>
            <a:ext cx="12192000" cy="144016"/>
          </a:xfrm>
          <a:prstGeom prst="rect">
            <a:avLst/>
          </a:prstGeom>
          <a:solidFill>
            <a:srgbClr val="0169B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2400"/>
          </a:p>
        </p:txBody>
      </p:sp>
      <p:sp>
        <p:nvSpPr>
          <p:cNvPr id="3" name="Titel 2"/>
          <p:cNvSpPr>
            <a:spLocks noGrp="1"/>
          </p:cNvSpPr>
          <p:nvPr>
            <p:ph type="title" hasCustomPrompt="1"/>
          </p:nvPr>
        </p:nvSpPr>
        <p:spPr>
          <a:xfrm>
            <a:off x="239350" y="274637"/>
            <a:ext cx="11713301" cy="1042128"/>
          </a:xfrm>
          <a:prstGeom prst="rect">
            <a:avLst/>
          </a:prstGeom>
        </p:spPr>
        <p:txBody>
          <a:bodyPr vert="horz"/>
          <a:lstStyle>
            <a:lvl1pPr>
              <a:defRPr sz="2667" u="none">
                <a:solidFill>
                  <a:srgbClr val="003780"/>
                </a:solidFill>
                <a:uFill>
                  <a:solidFill>
                    <a:srgbClr val="003780"/>
                  </a:solidFill>
                </a:uFill>
                <a:latin typeface="Arial"/>
              </a:defRPr>
            </a:lvl1pPr>
          </a:lstStyle>
          <a:p>
            <a:r>
              <a:rPr lang="de-DE" dirty="0"/>
              <a:t>Mastertitelformat bearbeiten</a:t>
            </a:r>
            <a:br>
              <a:rPr lang="de-DE" dirty="0"/>
            </a:br>
            <a:r>
              <a:rPr lang="de-DE" dirty="0"/>
              <a:t>AAA Inhalt</a:t>
            </a:r>
          </a:p>
        </p:txBody>
      </p:sp>
    </p:spTree>
    <p:extLst>
      <p:ext uri="{BB962C8B-B14F-4D97-AF65-F5344CB8AC3E}">
        <p14:creationId xmlns:p14="http://schemas.microsoft.com/office/powerpoint/2010/main" val="3380693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extLst>
      <p:ext uri="{BB962C8B-B14F-4D97-AF65-F5344CB8AC3E}">
        <p14:creationId xmlns:p14="http://schemas.microsoft.com/office/powerpoint/2010/main" val="111586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de-DE"/>
              <a:t>Titelmasterformat durch Klicken bearbeiten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9796027F-7875-4030-9381-8BD8C4F21935}" type="datetimeFigureOut">
              <a:rPr lang="en-US" dirty="0"/>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extLst>
      <p:ext uri="{BB962C8B-B14F-4D97-AF65-F5344CB8AC3E}">
        <p14:creationId xmlns:p14="http://schemas.microsoft.com/office/powerpoint/2010/main" val="809526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extLst>
      <p:ext uri="{BB962C8B-B14F-4D97-AF65-F5344CB8AC3E}">
        <p14:creationId xmlns:p14="http://schemas.microsoft.com/office/powerpoint/2010/main" val="3072065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Titelmasterformat durch Klicken bearbeiten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‹Nr.›</a:t>
            </a:fld>
            <a:endParaRPr lang="en-US" dirty="0"/>
          </a:p>
        </p:txBody>
      </p:sp>
    </p:spTree>
    <p:extLst>
      <p:ext uri="{BB962C8B-B14F-4D97-AF65-F5344CB8AC3E}">
        <p14:creationId xmlns:p14="http://schemas.microsoft.com/office/powerpoint/2010/main" val="1729680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11/1/2022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‹Nr.›</a:t>
            </a:fld>
            <a:endParaRPr lang="en-US" dirty="0"/>
          </a:p>
        </p:txBody>
      </p:sp>
    </p:spTree>
    <p:extLst>
      <p:ext uri="{BB962C8B-B14F-4D97-AF65-F5344CB8AC3E}">
        <p14:creationId xmlns:p14="http://schemas.microsoft.com/office/powerpoint/2010/main" val="801573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11/1/2022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‹Nr.›</a:t>
            </a:fld>
            <a:endParaRPr lang="en-US" dirty="0"/>
          </a:p>
        </p:txBody>
      </p:sp>
    </p:spTree>
    <p:extLst>
      <p:ext uri="{BB962C8B-B14F-4D97-AF65-F5344CB8AC3E}">
        <p14:creationId xmlns:p14="http://schemas.microsoft.com/office/powerpoint/2010/main" val="2221887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de-DE"/>
              <a:t>Titelmasterformat durch Klicken bearbeiten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7" name="Date Placeholder 4"/>
          <p:cNvSpPr>
            <a:spLocks noGrp="1"/>
          </p:cNvSpPr>
          <p:nvPr>
            <p:ph type="dt" sz="half" idx="10"/>
          </p:nvPr>
        </p:nvSpPr>
        <p:spPr/>
        <p:txBody>
          <a:bodyPr/>
          <a:lstStyle/>
          <a:p>
            <a:fld id="{4509A250-FF31-4206-8172-F9D3106AACB1}" type="datetimeFigureOut">
              <a:rPr lang="en-US" dirty="0"/>
              <a:t>11/1/2022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extLst>
      <p:ext uri="{BB962C8B-B14F-4D97-AF65-F5344CB8AC3E}">
        <p14:creationId xmlns:p14="http://schemas.microsoft.com/office/powerpoint/2010/main" val="1373589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4509A250-FF31-4206-8172-F9D3106AACB1}" type="datetimeFigureOut">
              <a:rPr lang="en-US" dirty="0"/>
              <a:t>11/1/2022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extLst>
      <p:ext uri="{BB962C8B-B14F-4D97-AF65-F5344CB8AC3E}">
        <p14:creationId xmlns:p14="http://schemas.microsoft.com/office/powerpoint/2010/main" val="1384720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1" cstate="print">
            <a:extLst>
              <a:ext uri="{28A0092B-C50C-407E-A947-70E740481C1C}">
                <a14:useLocalDpi xmlns:a14="http://schemas.microsoft.com/office/drawing/2010/main"/>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2" cstate="print">
            <a:extLst>
              <a:ext uri="{28A0092B-C50C-407E-A947-70E740481C1C}">
                <a14:useLocalDpi xmlns:a14="http://schemas.microsoft.com/office/drawing/2010/main"/>
              </a:ext>
            </a:extLst>
          </a:blip>
          <a:srcRect/>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3" cstate="print">
            <a:extLst>
              <a:ext uri="{28A0092B-C50C-407E-A947-70E740481C1C}">
                <a14:useLocalDpi xmlns:a14="http://schemas.microsoft.com/office/drawing/2010/main"/>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4" cstate="print">
            <a:extLst>
              <a:ext uri="{28A0092B-C50C-407E-A947-70E740481C1C}">
                <a14:useLocalDpi xmlns:a14="http://schemas.microsoft.com/office/drawing/2010/main"/>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540000" y="288000"/>
            <a:ext cx="9404723" cy="1400530"/>
          </a:xfrm>
          <a:prstGeom prst="rect">
            <a:avLst/>
          </a:prstGeom>
        </p:spPr>
        <p:txBody>
          <a:bodyPr vert="horz" lIns="91440" tIns="45720" rIns="91440" bIns="45720" rtlCol="0" anchor="t">
            <a:noAutofit/>
          </a:bodyPr>
          <a:lstStyle/>
          <a:p>
            <a:r>
              <a:rPr lang="de-DE"/>
              <a:t>Titelmasterformat durch Klicken bearbeiten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11/1/2022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‹Nr.›</a:t>
            </a:fld>
            <a:endParaRPr lang="en-US" dirty="0"/>
          </a:p>
        </p:txBody>
      </p:sp>
    </p:spTree>
    <p:extLst>
      <p:ext uri="{BB962C8B-B14F-4D97-AF65-F5344CB8AC3E}">
        <p14:creationId xmlns:p14="http://schemas.microsoft.com/office/powerpoint/2010/main" val="39759454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youtu.be/2tKDnsns2bg" TargetMode="External"/><Relationship Id="rId7" Type="http://schemas.openxmlformats.org/officeDocument/2006/relationships/image" Target="../media/image6.jpeg"/><Relationship Id="rId2" Type="http://schemas.openxmlformats.org/officeDocument/2006/relationships/hyperlink" Target="https://youtu.be/pi4JOlMSWjo" TargetMode="External"/><Relationship Id="rId1" Type="http://schemas.openxmlformats.org/officeDocument/2006/relationships/slideLayout" Target="../slideLayouts/slideLayout1.xml"/><Relationship Id="rId6" Type="http://schemas.openxmlformats.org/officeDocument/2006/relationships/hyperlink" Target="https://www.tb-guide.de/ratgeber/gesundheit/depressionen-nein-danke-wie-ausdauersport-helfen-kann" TargetMode="External"/><Relationship Id="rId5" Type="http://schemas.openxmlformats.org/officeDocument/2006/relationships/hyperlink" Target="https://hsperson.com/" TargetMode="External"/><Relationship Id="rId4" Type="http://schemas.openxmlformats.org/officeDocument/2006/relationships/hyperlink" Target="https://www.areyouhighlysensitive.com/"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alpha val="87000"/>
          </a:schemeClr>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66976" y="1407381"/>
            <a:ext cx="11465781" cy="3370000"/>
          </a:xfrm>
        </p:spPr>
        <p:txBody>
          <a:bodyPr/>
          <a:lstStyle/>
          <a:p>
            <a:pPr algn="ctr"/>
            <a:r>
              <a:rPr lang="de-DE">
                <a:solidFill>
                  <a:schemeClr val="bg1"/>
                </a:solidFill>
              </a:rPr>
              <a:t>Hypersensibilität </a:t>
            </a:r>
            <a:r>
              <a:rPr lang="de-DE" dirty="0">
                <a:solidFill>
                  <a:schemeClr val="bg1"/>
                </a:solidFill>
              </a:rPr>
              <a:t>oder </a:t>
            </a:r>
            <a:br>
              <a:rPr lang="de-DE">
                <a:solidFill>
                  <a:schemeClr val="bg1"/>
                </a:solidFill>
              </a:rPr>
            </a:br>
            <a:r>
              <a:rPr lang="de-DE">
                <a:solidFill>
                  <a:schemeClr val="bg1"/>
                </a:solidFill>
              </a:rPr>
              <a:t>hohe </a:t>
            </a:r>
            <a:r>
              <a:rPr lang="de-DE" dirty="0">
                <a:solidFill>
                  <a:schemeClr val="bg1"/>
                </a:solidFill>
              </a:rPr>
              <a:t>Sensitivität</a:t>
            </a:r>
            <a:br>
              <a:rPr lang="de-DE" dirty="0">
                <a:solidFill>
                  <a:schemeClr val="bg1"/>
                </a:solidFill>
              </a:rPr>
            </a:br>
            <a:r>
              <a:rPr lang="de-DE" dirty="0">
                <a:solidFill>
                  <a:schemeClr val="bg1"/>
                </a:solidFill>
              </a:rPr>
              <a:t>Eine Begriffsklärung</a:t>
            </a:r>
          </a:p>
        </p:txBody>
      </p:sp>
      <p:sp>
        <p:nvSpPr>
          <p:cNvPr id="3" name="Untertitel 2"/>
          <p:cNvSpPr>
            <a:spLocks noGrp="1"/>
          </p:cNvSpPr>
          <p:nvPr>
            <p:ph type="subTitle" idx="1"/>
          </p:nvPr>
        </p:nvSpPr>
        <p:spPr>
          <a:xfrm>
            <a:off x="1154955" y="4777380"/>
            <a:ext cx="10477802" cy="861420"/>
          </a:xfrm>
        </p:spPr>
        <p:txBody>
          <a:bodyPr>
            <a:normAutofit fontScale="92500"/>
          </a:bodyPr>
          <a:lstStyle/>
          <a:p>
            <a:r>
              <a:rPr lang="de-DE" dirty="0">
                <a:solidFill>
                  <a:schemeClr val="bg1"/>
                </a:solidFill>
              </a:rPr>
              <a:t>Dr. Ralph </a:t>
            </a:r>
            <a:r>
              <a:rPr lang="de-DE" dirty="0" err="1">
                <a:solidFill>
                  <a:schemeClr val="bg1"/>
                </a:solidFill>
              </a:rPr>
              <a:t>meyers</a:t>
            </a:r>
            <a:endParaRPr lang="de-DE" dirty="0">
              <a:solidFill>
                <a:schemeClr val="bg1"/>
              </a:solidFill>
            </a:endParaRPr>
          </a:p>
          <a:p>
            <a:r>
              <a:rPr lang="de-DE" dirty="0">
                <a:solidFill>
                  <a:schemeClr val="bg1"/>
                </a:solidFill>
              </a:rPr>
              <a:t>sozialpsychiatrisches </a:t>
            </a:r>
            <a:r>
              <a:rPr lang="de-DE" dirty="0" err="1">
                <a:solidFill>
                  <a:schemeClr val="bg1"/>
                </a:solidFill>
              </a:rPr>
              <a:t>centrum</a:t>
            </a:r>
            <a:r>
              <a:rPr lang="de-DE" dirty="0">
                <a:solidFill>
                  <a:schemeClr val="bg1"/>
                </a:solidFill>
              </a:rPr>
              <a:t> </a:t>
            </a:r>
            <a:r>
              <a:rPr lang="de-DE" dirty="0" err="1">
                <a:solidFill>
                  <a:schemeClr val="bg1"/>
                </a:solidFill>
              </a:rPr>
              <a:t>dr.meyers</a:t>
            </a:r>
            <a:r>
              <a:rPr lang="de-DE" dirty="0">
                <a:solidFill>
                  <a:schemeClr val="bg1"/>
                </a:solidFill>
              </a:rPr>
              <a:t>, </a:t>
            </a:r>
            <a:r>
              <a:rPr lang="de-DE" dirty="0" err="1">
                <a:solidFill>
                  <a:schemeClr val="bg1"/>
                </a:solidFill>
              </a:rPr>
              <a:t>dorsten</a:t>
            </a:r>
            <a:r>
              <a:rPr lang="de-DE" dirty="0">
                <a:solidFill>
                  <a:schemeClr val="bg1"/>
                </a:solidFill>
              </a:rPr>
              <a:t> , 11.12.2018, </a:t>
            </a:r>
            <a:r>
              <a:rPr lang="de-DE">
                <a:solidFill>
                  <a:schemeClr val="bg1"/>
                </a:solidFill>
              </a:rPr>
              <a:t>revidiert 11.22</a:t>
            </a:r>
            <a:endParaRPr lang="de-DE" dirty="0">
              <a:solidFill>
                <a:schemeClr val="bg1"/>
              </a:solidFill>
            </a:endParaRPr>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5037" y="92765"/>
            <a:ext cx="3781547" cy="1219200"/>
          </a:xfrm>
          <a:prstGeom prst="rect">
            <a:avLst/>
          </a:prstGeom>
          <a:solidFill>
            <a:schemeClr val="accent1">
              <a:lumMod val="40000"/>
              <a:lumOff val="60000"/>
            </a:schemeClr>
          </a:solidFill>
        </p:spPr>
      </p:pic>
      <p:sp>
        <p:nvSpPr>
          <p:cNvPr id="5" name="Textfeld 4"/>
          <p:cNvSpPr txBox="1"/>
          <p:nvPr/>
        </p:nvSpPr>
        <p:spPr>
          <a:xfrm>
            <a:off x="1154955" y="6004290"/>
            <a:ext cx="8825658"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bg1"/>
                </a:solidFill>
                <a:effectLst/>
                <a:uLnTx/>
                <a:uFillTx/>
                <a:latin typeface="Century Gothic"/>
                <a:ea typeface="+mn-ea"/>
                <a:cs typeface="+mn-cs"/>
              </a:rPr>
              <a:t>This work is licensed under the Creative Commons Attribution 4.0 International License. To view a copy of this license, visit http://creativecommons.org/licenses/by/4.0/ or send a letter to Creative Commons, PO Box 1866, Mountain View, CA 94042, USA</a:t>
            </a:r>
            <a:r>
              <a:rPr kumimoji="0" lang="en-US" sz="1800" b="0" i="0" u="none" strike="noStrike" kern="1200" cap="none" spc="0" normalizeH="0" baseline="0" noProof="0" dirty="0">
                <a:ln>
                  <a:noFill/>
                </a:ln>
                <a:solidFill>
                  <a:schemeClr val="bg1"/>
                </a:solidFill>
                <a:effectLst/>
                <a:uLnTx/>
                <a:uFillTx/>
                <a:latin typeface="Century Gothic"/>
                <a:ea typeface="+mn-ea"/>
                <a:cs typeface="+mn-cs"/>
              </a:rPr>
              <a:t>.</a:t>
            </a:r>
            <a:endParaRPr kumimoji="0" lang="de-DE" sz="1800" b="0" i="0" u="none" strike="noStrike" kern="1200" cap="none" spc="0" normalizeH="0" baseline="0" noProof="0" dirty="0">
              <a:ln>
                <a:noFill/>
              </a:ln>
              <a:solidFill>
                <a:schemeClr val="bg1"/>
              </a:solidFill>
              <a:effectLst/>
              <a:uLnTx/>
              <a:uFillTx/>
              <a:latin typeface="Century Gothic"/>
              <a:ea typeface="+mn-ea"/>
              <a:cs typeface="+mn-cs"/>
            </a:endParaRPr>
          </a:p>
        </p:txBody>
      </p:sp>
    </p:spTree>
    <p:extLst>
      <p:ext uri="{BB962C8B-B14F-4D97-AF65-F5344CB8AC3E}">
        <p14:creationId xmlns:p14="http://schemas.microsoft.com/office/powerpoint/2010/main" val="1264004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381663"/>
            <a:ext cx="9144000" cy="1604155"/>
          </a:xfrm>
        </p:spPr>
        <p:txBody>
          <a:bodyPr>
            <a:noAutofit/>
          </a:bodyPr>
          <a:lstStyle/>
          <a:p>
            <a:pPr algn="ctr"/>
            <a:r>
              <a:rPr lang="de-DE" sz="4800" dirty="0">
                <a:solidFill>
                  <a:schemeClr val="bg1"/>
                </a:solidFill>
              </a:rPr>
              <a:t>Ist Hochsensitivität ein Massenphänomen?</a:t>
            </a:r>
          </a:p>
        </p:txBody>
      </p:sp>
      <p:sp>
        <p:nvSpPr>
          <p:cNvPr id="3" name="Untertitel 2"/>
          <p:cNvSpPr>
            <a:spLocks noGrp="1"/>
          </p:cNvSpPr>
          <p:nvPr>
            <p:ph type="subTitle" idx="1"/>
          </p:nvPr>
        </p:nvSpPr>
        <p:spPr>
          <a:xfrm>
            <a:off x="970059" y="2536466"/>
            <a:ext cx="10161767" cy="2721334"/>
          </a:xfrm>
        </p:spPr>
        <p:txBody>
          <a:bodyPr>
            <a:normAutofit/>
          </a:bodyPr>
          <a:lstStyle/>
          <a:p>
            <a:pPr algn="ctr"/>
            <a:r>
              <a:rPr lang="de-DE" sz="2800" dirty="0">
                <a:solidFill>
                  <a:schemeClr val="bg1"/>
                </a:solidFill>
                <a:latin typeface="Times New Roman" panose="02020603050405020304" pitchFamily="18" charset="0"/>
                <a:ea typeface="Times New Roman" panose="02020603050405020304" pitchFamily="18" charset="0"/>
              </a:rPr>
              <a:t>Hypersensitivität kommt laut Aron bei 15-20 % </a:t>
            </a:r>
          </a:p>
          <a:p>
            <a:pPr algn="ctr"/>
            <a:r>
              <a:rPr lang="de-DE" sz="2800" dirty="0">
                <a:solidFill>
                  <a:schemeClr val="bg1"/>
                </a:solidFill>
                <a:latin typeface="Times New Roman" panose="02020603050405020304" pitchFamily="18" charset="0"/>
                <a:ea typeface="Times New Roman" panose="02020603050405020304" pitchFamily="18" charset="0"/>
              </a:rPr>
              <a:t>der Menschen vor und kann entweder genetisch</a:t>
            </a:r>
          </a:p>
          <a:p>
            <a:pPr algn="ctr"/>
            <a:r>
              <a:rPr lang="de-DE" sz="2800" dirty="0">
                <a:solidFill>
                  <a:schemeClr val="bg1"/>
                </a:solidFill>
                <a:latin typeface="Times New Roman" panose="02020603050405020304" pitchFamily="18" charset="0"/>
                <a:ea typeface="Times New Roman" panose="02020603050405020304" pitchFamily="18" charset="0"/>
              </a:rPr>
              <a:t> bedingt sein oder durch ein Trauma ausgelöst</a:t>
            </a:r>
          </a:p>
          <a:p>
            <a:pPr algn="ctr"/>
            <a:r>
              <a:rPr lang="de-DE" sz="2800" dirty="0">
                <a:solidFill>
                  <a:schemeClr val="bg1"/>
                </a:solidFill>
                <a:latin typeface="Times New Roman" panose="02020603050405020304" pitchFamily="18" charset="0"/>
                <a:ea typeface="Times New Roman" panose="02020603050405020304" pitchFamily="18" charset="0"/>
              </a:rPr>
              <a:t> werden.</a:t>
            </a:r>
            <a:endParaRPr lang="de-DE" sz="2800" dirty="0">
              <a:solidFill>
                <a:schemeClr val="bg1"/>
              </a:solidFill>
            </a:endParaRP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2866" y="5446361"/>
            <a:ext cx="4057816" cy="1308271"/>
          </a:xfrm>
          <a:prstGeom prst="rect">
            <a:avLst/>
          </a:prstGeom>
          <a:solidFill>
            <a:schemeClr val="accent1">
              <a:lumMod val="40000"/>
              <a:lumOff val="60000"/>
            </a:schemeClr>
          </a:solidFill>
        </p:spPr>
      </p:pic>
    </p:spTree>
    <p:extLst>
      <p:ext uri="{BB962C8B-B14F-4D97-AF65-F5344CB8AC3E}">
        <p14:creationId xmlns:p14="http://schemas.microsoft.com/office/powerpoint/2010/main" val="544085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35726" y="531223"/>
            <a:ext cx="10763793" cy="1105988"/>
          </a:xfrm>
        </p:spPr>
        <p:txBody>
          <a:bodyPr>
            <a:normAutofit/>
          </a:bodyPr>
          <a:lstStyle/>
          <a:p>
            <a:r>
              <a:rPr lang="de-DE" sz="2400" dirty="0">
                <a:solidFill>
                  <a:schemeClr val="bg1"/>
                </a:solidFill>
                <a:hlinkClick r:id="rId2"/>
              </a:rPr>
              <a:t>https://youtu.be/pi4JOlMSWjo</a:t>
            </a:r>
            <a:r>
              <a:rPr lang="de-DE" sz="2400" dirty="0">
                <a:solidFill>
                  <a:schemeClr val="bg1"/>
                </a:solidFill>
              </a:rPr>
              <a:t> TED </a:t>
            </a:r>
            <a:r>
              <a:rPr lang="de-DE" sz="2400" dirty="0" err="1">
                <a:solidFill>
                  <a:schemeClr val="bg1"/>
                </a:solidFill>
              </a:rPr>
              <a:t>talk</a:t>
            </a:r>
            <a:r>
              <a:rPr lang="de-DE" sz="2400" dirty="0">
                <a:solidFill>
                  <a:schemeClr val="bg1"/>
                </a:solidFill>
              </a:rPr>
              <a:t>  einer Frau mit Hypersensitivität</a:t>
            </a:r>
            <a:br>
              <a:rPr lang="de-DE" sz="3200" dirty="0">
                <a:solidFill>
                  <a:schemeClr val="bg1"/>
                </a:solidFill>
              </a:rPr>
            </a:br>
            <a:endParaRPr lang="de-DE" sz="3200" dirty="0">
              <a:solidFill>
                <a:schemeClr val="bg1"/>
              </a:solidFill>
            </a:endParaRPr>
          </a:p>
        </p:txBody>
      </p:sp>
      <p:sp>
        <p:nvSpPr>
          <p:cNvPr id="3" name="Untertitel 2"/>
          <p:cNvSpPr>
            <a:spLocks noGrp="1"/>
          </p:cNvSpPr>
          <p:nvPr>
            <p:ph type="subTitle" idx="1"/>
          </p:nvPr>
        </p:nvSpPr>
        <p:spPr>
          <a:xfrm>
            <a:off x="635726" y="1271451"/>
            <a:ext cx="10850880" cy="4615543"/>
          </a:xfrm>
        </p:spPr>
        <p:txBody>
          <a:bodyPr>
            <a:normAutofit fontScale="92500" lnSpcReduction="10000"/>
          </a:bodyPr>
          <a:lstStyle/>
          <a:p>
            <a:r>
              <a:rPr lang="de-DE" sz="2400" dirty="0">
                <a:solidFill>
                  <a:schemeClr val="bg1"/>
                </a:solidFill>
              </a:rPr>
              <a:t>Alane Freund, Google </a:t>
            </a:r>
            <a:r>
              <a:rPr lang="de-DE" sz="2400" dirty="0" err="1">
                <a:solidFill>
                  <a:schemeClr val="bg1"/>
                </a:solidFill>
              </a:rPr>
              <a:t>talks</a:t>
            </a:r>
            <a:r>
              <a:rPr lang="de-DE" sz="2400" dirty="0">
                <a:solidFill>
                  <a:schemeClr val="bg1"/>
                </a:solidFill>
              </a:rPr>
              <a:t> 08.11.2019 </a:t>
            </a:r>
            <a:r>
              <a:rPr lang="de-DE" sz="2400" dirty="0">
                <a:solidFill>
                  <a:schemeClr val="bg1"/>
                </a:solidFill>
                <a:hlinkClick r:id="rId3"/>
              </a:rPr>
              <a:t>https://youtu.be/2tKDnsns2bg</a:t>
            </a:r>
            <a:endParaRPr lang="de-DE" sz="2400" dirty="0">
              <a:solidFill>
                <a:schemeClr val="bg1"/>
              </a:solidFill>
            </a:endParaRPr>
          </a:p>
          <a:p>
            <a:r>
              <a:rPr lang="en-US" sz="2400" dirty="0">
                <a:solidFill>
                  <a:schemeClr val="bg1"/>
                </a:solidFill>
              </a:rPr>
              <a:t>In this talk, Alane Freund, LMFT, an expert consultant working with the trait of high sensitivity, talks about how to use your strengths as an HSP, coping mechanisms for dealing with overstimulation, ways to improve your relationships, and the latest developments in research about highly sensitive people (HSPs).  For more information about Alane Freund's work and highly sensitive people, visit: </a:t>
            </a:r>
            <a:r>
              <a:rPr lang="en-US" sz="2400" dirty="0">
                <a:solidFill>
                  <a:schemeClr val="bg1"/>
                </a:solidFill>
                <a:hlinkClick r:id="rId4"/>
              </a:rPr>
              <a:t>https://www.areyouhighlysensitive.com/ </a:t>
            </a:r>
            <a:r>
              <a:rPr lang="en-US" sz="2400" dirty="0">
                <a:solidFill>
                  <a:schemeClr val="bg1"/>
                </a:solidFill>
              </a:rPr>
              <a:t>and </a:t>
            </a:r>
            <a:r>
              <a:rPr lang="en-US" sz="2400" dirty="0">
                <a:solidFill>
                  <a:schemeClr val="bg1"/>
                </a:solidFill>
                <a:hlinkClick r:id="rId5"/>
              </a:rPr>
              <a:t>https://hsperson.com/</a:t>
            </a:r>
            <a:endParaRPr lang="en-US" sz="2400" dirty="0">
              <a:solidFill>
                <a:schemeClr val="bg1"/>
              </a:solidFill>
            </a:endParaRPr>
          </a:p>
          <a:p>
            <a:endParaRPr lang="de-DE" dirty="0">
              <a:solidFill>
                <a:schemeClr val="bg1"/>
              </a:solidFill>
            </a:endParaRPr>
          </a:p>
          <a:p>
            <a:r>
              <a:rPr lang="de-DE" sz="2400" dirty="0">
                <a:solidFill>
                  <a:schemeClr val="bg1"/>
                </a:solidFill>
              </a:rPr>
              <a:t>Emotional sensible Personen nehmen Stimmungen in zwischenmenschlichen Bereichen sehr genau wahr, fühlen sich aber auch schnell </a:t>
            </a:r>
            <a:r>
              <a:rPr lang="de-DE" sz="2400" u="sng" dirty="0">
                <a:solidFill>
                  <a:schemeClr val="bg1"/>
                </a:solidFill>
                <a:hlinkClick r:id="rId6" tooltip="Ausdauersport hilft bei Depressionen">
                  <a:extLst>
                    <a:ext uri="{A12FA001-AC4F-418D-AE19-62706E023703}">
                      <ahyp:hlinkClr xmlns:ahyp="http://schemas.microsoft.com/office/drawing/2018/hyperlinkcolor" val="tx"/>
                    </a:ext>
                  </a:extLst>
                </a:hlinkClick>
              </a:rPr>
              <a:t>überlastet von Konflikten</a:t>
            </a:r>
            <a:r>
              <a:rPr lang="de-DE" sz="2400" dirty="0">
                <a:solidFill>
                  <a:schemeClr val="bg1"/>
                </a:solidFill>
              </a:rPr>
              <a:t> und großen Menschen- </a:t>
            </a:r>
            <a:r>
              <a:rPr lang="de-DE" sz="2400" dirty="0" err="1">
                <a:solidFill>
                  <a:schemeClr val="bg1"/>
                </a:solidFill>
              </a:rPr>
              <a:t>ansammlungen</a:t>
            </a:r>
            <a:r>
              <a:rPr lang="de-DE" sz="2400" dirty="0">
                <a:solidFill>
                  <a:schemeClr val="bg1"/>
                </a:solidFill>
              </a:rPr>
              <a:t>.</a:t>
            </a:r>
            <a:endParaRPr lang="de-DE" dirty="0"/>
          </a:p>
        </p:txBody>
      </p:sp>
      <p:pic>
        <p:nvPicPr>
          <p:cNvPr id="6" name="Grafik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094427" y="5482501"/>
            <a:ext cx="3962400" cy="1277508"/>
          </a:xfrm>
          <a:prstGeom prst="rect">
            <a:avLst/>
          </a:prstGeom>
          <a:solidFill>
            <a:schemeClr val="accent1">
              <a:lumMod val="40000"/>
              <a:lumOff val="60000"/>
            </a:schemeClr>
          </a:solidFill>
        </p:spPr>
      </p:pic>
    </p:spTree>
    <p:extLst>
      <p:ext uri="{BB962C8B-B14F-4D97-AF65-F5344CB8AC3E}">
        <p14:creationId xmlns:p14="http://schemas.microsoft.com/office/powerpoint/2010/main" val="951896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524000" y="1343770"/>
            <a:ext cx="9144000" cy="3914030"/>
          </a:xfrm>
        </p:spPr>
        <p:txBody>
          <a:bodyPr>
            <a:normAutofit/>
          </a:bodyPr>
          <a:lstStyle/>
          <a:p>
            <a:r>
              <a:rPr lang="de-DE" sz="3200" dirty="0">
                <a:solidFill>
                  <a:schemeClr val="bg1"/>
                </a:solidFill>
              </a:rPr>
              <a:t>Hochsensitivität bedeutet nicht gleich automatisch „schwieriges Leben“, aber es ist doch so, dass die meisten hochsensitiven Menschen in ihrem Leben einen ziemlich großen Leidensdruck haben, jedenfalls solange sie nicht wissen, „was mit ihnen los ist“.</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34184" y="5439671"/>
            <a:ext cx="3930595" cy="1267254"/>
          </a:xfrm>
          <a:prstGeom prst="rect">
            <a:avLst/>
          </a:prstGeom>
          <a:solidFill>
            <a:schemeClr val="accent1">
              <a:lumMod val="40000"/>
              <a:lumOff val="60000"/>
            </a:schemeClr>
          </a:solidFill>
        </p:spPr>
      </p:pic>
    </p:spTree>
    <p:extLst>
      <p:ext uri="{BB962C8B-B14F-4D97-AF65-F5344CB8AC3E}">
        <p14:creationId xmlns:p14="http://schemas.microsoft.com/office/powerpoint/2010/main" val="3049672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444487" y="413468"/>
            <a:ext cx="9144000" cy="6522057"/>
          </a:xfrm>
        </p:spPr>
        <p:txBody>
          <a:bodyPr>
            <a:noAutofit/>
          </a:bodyPr>
          <a:lstStyle/>
          <a:p>
            <a:r>
              <a:rPr lang="de-DE" sz="2800" dirty="0">
                <a:solidFill>
                  <a:schemeClr val="bg1"/>
                </a:solidFill>
              </a:rPr>
              <a:t>Was hochsensitive Menschen hingegen erfahren (oft seit frühester Kindheit) ist das (oft sehr intensiv) empfundene Gefühl von Andersartigkeit. „Stell dich nicht so an“, „Das bildest du dir nur ein“, „Sei nicht so empfindlich“ etc. sind typische Sätze, die hochsensible Menschen oft nicht nur im Kindesalter zu hören bekommen. Sie prägen das Bild von sich selbst und der Welt nachhaltig mit: Ich bin nicht in Ordnung.</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35402" y="5417902"/>
            <a:ext cx="4121426" cy="1328779"/>
          </a:xfrm>
          <a:prstGeom prst="rect">
            <a:avLst/>
          </a:prstGeom>
          <a:solidFill>
            <a:schemeClr val="accent1">
              <a:lumMod val="40000"/>
              <a:lumOff val="60000"/>
            </a:schemeClr>
          </a:solidFill>
        </p:spPr>
      </p:pic>
    </p:spTree>
    <p:extLst>
      <p:ext uri="{BB962C8B-B14F-4D97-AF65-F5344CB8AC3E}">
        <p14:creationId xmlns:p14="http://schemas.microsoft.com/office/powerpoint/2010/main" val="3983859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524000" y="373711"/>
            <a:ext cx="9144000" cy="4884089"/>
          </a:xfrm>
        </p:spPr>
        <p:txBody>
          <a:bodyPr>
            <a:normAutofit/>
          </a:bodyPr>
          <a:lstStyle/>
          <a:p>
            <a:r>
              <a:rPr lang="de-DE" sz="2800" dirty="0">
                <a:solidFill>
                  <a:schemeClr val="bg1"/>
                </a:solidFill>
              </a:rPr>
              <a:t>Aus dem grundsätzlichen Gefühl, ich bin anders als alle anderen, entstehen wiederum andere Grundüberzeugungen, die sich häufig gegenseitig bedingen und verstärken, wie fehlende Selbstliebe und -achtung, mangelhafte oder unzureichend erlebte Bindungen und Bindungserfahrungen, schlechte Abgrenzungsfähigkeiten, eine grundsätzliche geringere körperliche und seelische Belastbarkeit, eine höhere Burn-out-Gefährdung, häufige Krankheiten etc.</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83109" y="5449186"/>
            <a:ext cx="4073718" cy="1313398"/>
          </a:xfrm>
          <a:prstGeom prst="rect">
            <a:avLst/>
          </a:prstGeom>
          <a:solidFill>
            <a:schemeClr val="accent1">
              <a:lumMod val="40000"/>
              <a:lumOff val="60000"/>
            </a:schemeClr>
          </a:solidFill>
        </p:spPr>
      </p:pic>
    </p:spTree>
    <p:extLst>
      <p:ext uri="{BB962C8B-B14F-4D97-AF65-F5344CB8AC3E}">
        <p14:creationId xmlns:p14="http://schemas.microsoft.com/office/powerpoint/2010/main" val="877487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230588"/>
            <a:ext cx="9144000" cy="628153"/>
          </a:xfrm>
        </p:spPr>
        <p:txBody>
          <a:bodyPr>
            <a:normAutofit fontScale="90000"/>
          </a:bodyPr>
          <a:lstStyle/>
          <a:p>
            <a:r>
              <a:rPr lang="de-DE" sz="3600" b="1" dirty="0">
                <a:solidFill>
                  <a:schemeClr val="bg1"/>
                </a:solidFill>
              </a:rPr>
              <a:t>Geistige Merkmale von Hypersensitivität</a:t>
            </a:r>
            <a:endParaRPr lang="de-DE" sz="3600" dirty="0">
              <a:solidFill>
                <a:schemeClr val="bg1"/>
              </a:solidFill>
            </a:endParaRPr>
          </a:p>
        </p:txBody>
      </p:sp>
      <p:sp>
        <p:nvSpPr>
          <p:cNvPr id="3" name="Untertitel 2"/>
          <p:cNvSpPr>
            <a:spLocks noGrp="1"/>
          </p:cNvSpPr>
          <p:nvPr>
            <p:ph type="subTitle" idx="1"/>
          </p:nvPr>
        </p:nvSpPr>
        <p:spPr>
          <a:xfrm>
            <a:off x="267694" y="1105232"/>
            <a:ext cx="9144000" cy="5192826"/>
          </a:xfrm>
        </p:spPr>
        <p:txBody>
          <a:bodyPr>
            <a:normAutofit fontScale="25000" lnSpcReduction="20000"/>
          </a:bodyPr>
          <a:lstStyle/>
          <a:p>
            <a:pPr marL="1143000" indent="-1143000">
              <a:buFont typeface="Arial" panose="020B0604020202020204" pitchFamily="34" charset="0"/>
              <a:buChar char="•"/>
            </a:pPr>
            <a:r>
              <a:rPr lang="de-DE" sz="8000" dirty="0">
                <a:solidFill>
                  <a:schemeClr val="bg1"/>
                </a:solidFill>
              </a:rPr>
              <a:t>Ausgeprägte Intuition</a:t>
            </a:r>
          </a:p>
          <a:p>
            <a:pPr marL="1143000" indent="-1143000">
              <a:buFont typeface="Arial" panose="020B0604020202020204" pitchFamily="34" charset="0"/>
              <a:buChar char="•"/>
            </a:pPr>
            <a:r>
              <a:rPr lang="de-DE" sz="8000" dirty="0">
                <a:solidFill>
                  <a:schemeClr val="bg1"/>
                </a:solidFill>
              </a:rPr>
              <a:t>Sich überfordert fühlen, wenn viel los ist (Bedürfnis nach Rückzug)</a:t>
            </a:r>
          </a:p>
          <a:p>
            <a:pPr marL="1143000" indent="-1143000">
              <a:buFont typeface="Arial" panose="020B0604020202020204" pitchFamily="34" charset="0"/>
              <a:buChar char="•"/>
            </a:pPr>
            <a:r>
              <a:rPr lang="de-DE" sz="8000" dirty="0">
                <a:solidFill>
                  <a:schemeClr val="bg1"/>
                </a:solidFill>
              </a:rPr>
              <a:t>Das Herstellen von inneren Querverbindungen</a:t>
            </a:r>
          </a:p>
          <a:p>
            <a:pPr marL="1143000" indent="-1143000">
              <a:buFont typeface="Arial" panose="020B0604020202020204" pitchFamily="34" charset="0"/>
              <a:buChar char="•"/>
            </a:pPr>
            <a:r>
              <a:rPr lang="de-DE" sz="8000" dirty="0">
                <a:solidFill>
                  <a:schemeClr val="bg1"/>
                </a:solidFill>
              </a:rPr>
              <a:t>Ein ausgeprägter Gerechtigkeitssinn</a:t>
            </a:r>
          </a:p>
          <a:p>
            <a:pPr marL="1143000" indent="-1143000">
              <a:buFont typeface="Arial" panose="020B0604020202020204" pitchFamily="34" charset="0"/>
              <a:buChar char="•"/>
            </a:pPr>
            <a:r>
              <a:rPr lang="de-DE" sz="8000" dirty="0">
                <a:solidFill>
                  <a:schemeClr val="bg1"/>
                </a:solidFill>
              </a:rPr>
              <a:t>Hohe Reflexionsfähigkeit</a:t>
            </a:r>
          </a:p>
          <a:p>
            <a:pPr marL="1143000" indent="-1143000">
              <a:buFont typeface="Arial" panose="020B0604020202020204" pitchFamily="34" charset="0"/>
              <a:buChar char="•"/>
            </a:pPr>
            <a:r>
              <a:rPr lang="de-DE" sz="8000" dirty="0">
                <a:solidFill>
                  <a:schemeClr val="bg1"/>
                </a:solidFill>
              </a:rPr>
              <a:t>Sich Entscheidungen nicht leicht machen</a:t>
            </a:r>
          </a:p>
          <a:p>
            <a:pPr marL="1143000" indent="-1143000">
              <a:buFont typeface="Arial" panose="020B0604020202020204" pitchFamily="34" charset="0"/>
              <a:buChar char="•"/>
            </a:pPr>
            <a:r>
              <a:rPr lang="de-DE" sz="8000" dirty="0">
                <a:solidFill>
                  <a:schemeClr val="bg1"/>
                </a:solidFill>
              </a:rPr>
              <a:t>In größeren Zusammenhängen denken</a:t>
            </a:r>
          </a:p>
          <a:p>
            <a:pPr marL="1143000" indent="-1143000">
              <a:buFont typeface="Arial" panose="020B0604020202020204" pitchFamily="34" charset="0"/>
              <a:buChar char="•"/>
            </a:pPr>
            <a:r>
              <a:rPr lang="de-DE" sz="8000" dirty="0">
                <a:solidFill>
                  <a:schemeClr val="bg1"/>
                </a:solidFill>
              </a:rPr>
              <a:t>Nach Vollkommenheit streben (Fehler - eigene und die anderer -     nicht tolerieren wollen)</a:t>
            </a:r>
          </a:p>
          <a:p>
            <a:pPr marL="1143000" indent="-1143000">
              <a:buFont typeface="Arial" panose="020B0604020202020204" pitchFamily="34" charset="0"/>
              <a:buChar char="•"/>
            </a:pPr>
            <a:r>
              <a:rPr lang="de-DE" sz="8000" dirty="0">
                <a:solidFill>
                  <a:schemeClr val="bg1"/>
                </a:solidFill>
              </a:rPr>
              <a:t>"Nah am Wasser gebaut sein"</a:t>
            </a:r>
          </a:p>
          <a:p>
            <a:pPr marL="1143000" indent="-1143000">
              <a:buFont typeface="Arial" panose="020B0604020202020204" pitchFamily="34" charset="0"/>
              <a:buChar char="•"/>
            </a:pPr>
            <a:r>
              <a:rPr lang="de-DE" sz="8000" dirty="0">
                <a:solidFill>
                  <a:schemeClr val="bg1"/>
                </a:solidFill>
              </a:rPr>
              <a:t>Phasen von Weltschmerz</a:t>
            </a:r>
          </a:p>
          <a:p>
            <a:pPr marL="1143000" indent="-1143000">
              <a:buFont typeface="Arial" panose="020B0604020202020204" pitchFamily="34" charset="0"/>
              <a:buChar char="•"/>
            </a:pPr>
            <a:r>
              <a:rPr lang="de-DE" sz="8000" dirty="0">
                <a:solidFill>
                  <a:schemeClr val="bg1"/>
                </a:solidFill>
              </a:rPr>
              <a:t>Sich durch Veränderungen durcheinander fühlen</a:t>
            </a:r>
          </a:p>
          <a:p>
            <a:pPr marL="342900" indent="-342900">
              <a:buFont typeface="Arial" panose="020B0604020202020204" pitchFamily="34" charset="0"/>
              <a:buChar char="•"/>
            </a:pPr>
            <a:endParaRPr lang="de-DE" dirty="0">
              <a:solidFill>
                <a:schemeClr val="bg1"/>
              </a:solidFill>
            </a:endParaRPr>
          </a:p>
          <a:p>
            <a:pPr marL="1143000" indent="-1143000">
              <a:buFont typeface="Arial" panose="020B0604020202020204" pitchFamily="34" charset="0"/>
              <a:buChar char="•"/>
            </a:pPr>
            <a:r>
              <a:rPr lang="de-DE" sz="8000" dirty="0">
                <a:solidFill>
                  <a:schemeClr val="bg1"/>
                </a:solidFill>
              </a:rPr>
              <a:t>Sich von Kunst, Musik und Natur stark bewegt fühlen</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48791" y="5692477"/>
            <a:ext cx="3154762" cy="1017120"/>
          </a:xfrm>
          <a:prstGeom prst="rect">
            <a:avLst/>
          </a:prstGeom>
          <a:solidFill>
            <a:schemeClr val="accent1">
              <a:lumMod val="40000"/>
              <a:lumOff val="60000"/>
            </a:schemeClr>
          </a:solidFill>
        </p:spPr>
      </p:pic>
    </p:spTree>
    <p:extLst>
      <p:ext uri="{BB962C8B-B14F-4D97-AF65-F5344CB8AC3E}">
        <p14:creationId xmlns:p14="http://schemas.microsoft.com/office/powerpoint/2010/main" val="3700933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863455"/>
          </a:xfrm>
        </p:spPr>
        <p:txBody>
          <a:bodyPr>
            <a:normAutofit fontScale="90000"/>
          </a:bodyPr>
          <a:lstStyle/>
          <a:p>
            <a:pPr algn="ctr"/>
            <a:r>
              <a:rPr lang="de-DE" dirty="0">
                <a:solidFill>
                  <a:schemeClr val="bg1"/>
                </a:solidFill>
              </a:rPr>
              <a:t>Zusammenfassung</a:t>
            </a:r>
          </a:p>
        </p:txBody>
      </p:sp>
      <p:sp>
        <p:nvSpPr>
          <p:cNvPr id="3" name="Untertitel 2"/>
          <p:cNvSpPr>
            <a:spLocks noGrp="1"/>
          </p:cNvSpPr>
          <p:nvPr>
            <p:ph type="subTitle" idx="1"/>
          </p:nvPr>
        </p:nvSpPr>
        <p:spPr>
          <a:xfrm>
            <a:off x="1524000" y="2671638"/>
            <a:ext cx="9144000" cy="2586162"/>
          </a:xfrm>
        </p:spPr>
        <p:txBody>
          <a:bodyPr>
            <a:normAutofit/>
          </a:bodyPr>
          <a:lstStyle/>
          <a:p>
            <a:pPr algn="ctr"/>
            <a:r>
              <a:rPr lang="de-DE" sz="4800" b="1" cap="none" dirty="0">
                <a:solidFill>
                  <a:schemeClr val="bg1"/>
                </a:solidFill>
              </a:rPr>
              <a:t>Hohe Sensitivität ist biologisch. Hypersensibilität ist ein Coping Style.</a:t>
            </a:r>
            <a:endParaRPr lang="de-DE" sz="4800" b="1" dirty="0">
              <a:solidFill>
                <a:schemeClr val="bg1"/>
              </a:solidFill>
            </a:endParaRP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13697" y="5494807"/>
            <a:ext cx="3882887" cy="1251873"/>
          </a:xfrm>
          <a:prstGeom prst="rect">
            <a:avLst/>
          </a:prstGeom>
          <a:solidFill>
            <a:schemeClr val="accent1">
              <a:lumMod val="40000"/>
              <a:lumOff val="60000"/>
            </a:schemeClr>
          </a:solidFill>
        </p:spPr>
      </p:pic>
    </p:spTree>
    <p:extLst>
      <p:ext uri="{BB962C8B-B14F-4D97-AF65-F5344CB8AC3E}">
        <p14:creationId xmlns:p14="http://schemas.microsoft.com/office/powerpoint/2010/main" val="3351921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863455"/>
          </a:xfrm>
        </p:spPr>
        <p:txBody>
          <a:bodyPr>
            <a:normAutofit fontScale="90000"/>
          </a:bodyPr>
          <a:lstStyle/>
          <a:p>
            <a:r>
              <a:rPr lang="de-DE" dirty="0">
                <a:solidFill>
                  <a:schemeClr val="bg1"/>
                </a:solidFill>
              </a:rPr>
              <a:t>Interessenkonflikte:</a:t>
            </a:r>
          </a:p>
        </p:txBody>
      </p:sp>
      <p:sp>
        <p:nvSpPr>
          <p:cNvPr id="3" name="Untertitel 2"/>
          <p:cNvSpPr>
            <a:spLocks noGrp="1"/>
          </p:cNvSpPr>
          <p:nvPr>
            <p:ph type="subTitle" idx="1"/>
          </p:nvPr>
        </p:nvSpPr>
        <p:spPr>
          <a:xfrm>
            <a:off x="1524000" y="1985818"/>
            <a:ext cx="9144000" cy="3271982"/>
          </a:xfrm>
        </p:spPr>
        <p:txBody>
          <a:bodyPr/>
          <a:lstStyle/>
          <a:p>
            <a:r>
              <a:rPr lang="de-DE" dirty="0">
                <a:solidFill>
                  <a:schemeClr val="bg1"/>
                </a:solidFill>
              </a:rPr>
              <a:t>Studien und Vorträge im Auftrag der Firmen </a:t>
            </a:r>
            <a:r>
              <a:rPr lang="de-DE" dirty="0" err="1">
                <a:solidFill>
                  <a:schemeClr val="bg1"/>
                </a:solidFill>
              </a:rPr>
              <a:t>Shire</a:t>
            </a:r>
            <a:r>
              <a:rPr lang="de-DE" dirty="0">
                <a:solidFill>
                  <a:schemeClr val="bg1"/>
                </a:solidFill>
              </a:rPr>
              <a:t>, Lilly, </a:t>
            </a:r>
            <a:r>
              <a:rPr lang="de-DE" dirty="0" err="1">
                <a:solidFill>
                  <a:schemeClr val="bg1"/>
                </a:solidFill>
              </a:rPr>
              <a:t>Medice</a:t>
            </a:r>
            <a:r>
              <a:rPr lang="de-DE" dirty="0">
                <a:solidFill>
                  <a:schemeClr val="bg1"/>
                </a:solidFill>
              </a:rPr>
              <a:t>, Novartis, </a:t>
            </a:r>
            <a:r>
              <a:rPr lang="de-DE" dirty="0" err="1">
                <a:solidFill>
                  <a:schemeClr val="bg1"/>
                </a:solidFill>
              </a:rPr>
              <a:t>Servier</a:t>
            </a:r>
            <a:r>
              <a:rPr lang="de-DE" dirty="0">
                <a:solidFill>
                  <a:schemeClr val="bg1"/>
                </a:solidFill>
              </a:rPr>
              <a:t> und Janssen-</a:t>
            </a:r>
            <a:r>
              <a:rPr lang="de-DE" dirty="0" err="1">
                <a:solidFill>
                  <a:schemeClr val="bg1"/>
                </a:solidFill>
              </a:rPr>
              <a:t>Cilag</a:t>
            </a:r>
            <a:endParaRPr lang="de-DE" dirty="0">
              <a:solidFill>
                <a:schemeClr val="bg1"/>
              </a:solidFill>
            </a:endParaRPr>
          </a:p>
          <a:p>
            <a:r>
              <a:rPr lang="de-DE" dirty="0">
                <a:solidFill>
                  <a:schemeClr val="bg1"/>
                </a:solidFill>
              </a:rPr>
              <a:t>Beratender Arzt für  Opatus.SE®</a:t>
            </a:r>
          </a:p>
          <a:p>
            <a:r>
              <a:rPr lang="de-DE" dirty="0">
                <a:solidFill>
                  <a:schemeClr val="bg1"/>
                </a:solidFill>
              </a:rPr>
              <a:t>+++</a:t>
            </a:r>
          </a:p>
          <a:p>
            <a:r>
              <a:rPr lang="de-DE" dirty="0">
                <a:solidFill>
                  <a:schemeClr val="bg1"/>
                </a:solidFill>
              </a:rPr>
              <a:t>Beratender Arzt für die KVWL (</a:t>
            </a:r>
            <a:r>
              <a:rPr lang="de-DE" dirty="0" err="1">
                <a:solidFill>
                  <a:schemeClr val="bg1"/>
                </a:solidFill>
              </a:rPr>
              <a:t>PharmPro</a:t>
            </a:r>
            <a:r>
              <a:rPr lang="de-DE" dirty="0">
                <a:solidFill>
                  <a:schemeClr val="bg1"/>
                </a:solidFill>
              </a:rPr>
              <a:t>®)</a:t>
            </a:r>
          </a:p>
          <a:p>
            <a:r>
              <a:rPr lang="de-DE" dirty="0">
                <a:solidFill>
                  <a:schemeClr val="bg1"/>
                </a:solidFill>
              </a:rPr>
              <a:t>Mitglied der Ethikkommission der ÄKWL und der Universität Münster</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43352" y="5406866"/>
            <a:ext cx="4081670" cy="1315962"/>
          </a:xfrm>
          <a:prstGeom prst="rect">
            <a:avLst/>
          </a:prstGeom>
          <a:solidFill>
            <a:schemeClr val="accent1">
              <a:lumMod val="40000"/>
              <a:lumOff val="60000"/>
            </a:schemeClr>
          </a:solidFill>
        </p:spPr>
      </p:pic>
    </p:spTree>
    <p:extLst>
      <p:ext uri="{BB962C8B-B14F-4D97-AF65-F5344CB8AC3E}">
        <p14:creationId xmlns:p14="http://schemas.microsoft.com/office/powerpoint/2010/main" val="1411902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35173"/>
            <a:ext cx="9144000" cy="4296560"/>
          </a:xfrm>
        </p:spPr>
        <p:txBody>
          <a:bodyPr>
            <a:normAutofit fontScale="90000"/>
          </a:bodyPr>
          <a:lstStyle/>
          <a:p>
            <a:r>
              <a:rPr lang="de-DE" dirty="0">
                <a:solidFill>
                  <a:schemeClr val="bg1"/>
                </a:solidFill>
              </a:rPr>
              <a:t>Hohe Sensitivität ist biologisch. Hypersensibilität ist ein Coping Style.</a:t>
            </a:r>
          </a:p>
        </p:txBody>
      </p:sp>
      <p:sp>
        <p:nvSpPr>
          <p:cNvPr id="3" name="Untertitel 2"/>
          <p:cNvSpPr>
            <a:spLocks noGrp="1"/>
          </p:cNvSpPr>
          <p:nvPr>
            <p:ph type="subTitle" idx="1"/>
          </p:nvPr>
        </p:nvSpPr>
        <p:spPr>
          <a:xfrm>
            <a:off x="1524000" y="4579950"/>
            <a:ext cx="9144000" cy="677849"/>
          </a:xfrm>
        </p:spPr>
        <p:txBody>
          <a:bodyPr/>
          <a:lstStyle/>
          <a:p>
            <a:r>
              <a:rPr lang="en-GB" b="1" dirty="0">
                <a:solidFill>
                  <a:schemeClr val="bg1"/>
                </a:solidFill>
              </a:rPr>
              <a:t>High sensitivity is biological. Hypersensitivity is a coping style.</a:t>
            </a:r>
            <a:endParaRPr lang="de-DE" dirty="0">
              <a:solidFill>
                <a:schemeClr val="bg1"/>
              </a:solidFill>
            </a:endParaRPr>
          </a:p>
          <a:p>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19499" y="5388920"/>
            <a:ext cx="4137329" cy="1333907"/>
          </a:xfrm>
          <a:prstGeom prst="rect">
            <a:avLst/>
          </a:prstGeom>
          <a:solidFill>
            <a:schemeClr val="accent1">
              <a:lumMod val="40000"/>
              <a:lumOff val="60000"/>
            </a:schemeClr>
          </a:solidFill>
        </p:spPr>
      </p:pic>
    </p:spTree>
    <p:extLst>
      <p:ext uri="{BB962C8B-B14F-4D97-AF65-F5344CB8AC3E}">
        <p14:creationId xmlns:p14="http://schemas.microsoft.com/office/powerpoint/2010/main" val="3873294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307297"/>
            <a:ext cx="9144000" cy="1938889"/>
          </a:xfrm>
        </p:spPr>
        <p:txBody>
          <a:bodyPr>
            <a:normAutofit/>
          </a:bodyPr>
          <a:lstStyle/>
          <a:p>
            <a:r>
              <a:rPr lang="de-DE" sz="3600" dirty="0">
                <a:solidFill>
                  <a:schemeClr val="bg1"/>
                </a:solidFill>
              </a:rPr>
              <a:t>Obwohl oft verwechselt, sind diese beiden Begriffe sehr unterschiedlich, und sie haben nichts miteinander zu tun</a:t>
            </a:r>
          </a:p>
        </p:txBody>
      </p:sp>
      <p:sp>
        <p:nvSpPr>
          <p:cNvPr id="3" name="Untertitel 2"/>
          <p:cNvSpPr>
            <a:spLocks noGrp="1"/>
          </p:cNvSpPr>
          <p:nvPr>
            <p:ph type="subTitle" idx="1"/>
          </p:nvPr>
        </p:nvSpPr>
        <p:spPr>
          <a:xfrm>
            <a:off x="1524000" y="3538331"/>
            <a:ext cx="9144000" cy="1719470"/>
          </a:xfrm>
        </p:spPr>
        <p:txBody>
          <a:bodyPr>
            <a:normAutofit/>
          </a:bodyPr>
          <a:lstStyle/>
          <a:p>
            <a:pPr>
              <a:lnSpc>
                <a:spcPct val="107000"/>
              </a:lnSpc>
              <a:spcAft>
                <a:spcPts val="800"/>
              </a:spcAft>
            </a:pP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Though they're often mistaken for one another, </a:t>
            </a:r>
            <a:r>
              <a:rPr lang="en-GB"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high sensitivity</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and </a:t>
            </a:r>
            <a:r>
              <a:rPr lang="en-GB"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hypersensitivity</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are entirely different ideas and have very little to do with each other.</a:t>
            </a:r>
            <a:endParaRPr lang="de-DE" sz="1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94428" y="5442756"/>
            <a:ext cx="3970351" cy="1280072"/>
          </a:xfrm>
          <a:prstGeom prst="rect">
            <a:avLst/>
          </a:prstGeom>
          <a:solidFill>
            <a:schemeClr val="accent1">
              <a:lumMod val="40000"/>
              <a:lumOff val="60000"/>
            </a:schemeClr>
          </a:solidFill>
        </p:spPr>
      </p:pic>
    </p:spTree>
    <p:extLst>
      <p:ext uri="{BB962C8B-B14F-4D97-AF65-F5344CB8AC3E}">
        <p14:creationId xmlns:p14="http://schemas.microsoft.com/office/powerpoint/2010/main" val="3366631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535237"/>
          </a:xfrm>
        </p:spPr>
        <p:txBody>
          <a:bodyPr>
            <a:normAutofit/>
          </a:bodyPr>
          <a:lstStyle/>
          <a:p>
            <a:pPr algn="ctr"/>
            <a:r>
              <a:rPr lang="de-DE" sz="4000" dirty="0">
                <a:solidFill>
                  <a:schemeClr val="bg1"/>
                </a:solidFill>
              </a:rPr>
              <a:t>Hypersensibilität ist am besten beschrieben als emotionale Instabilität</a:t>
            </a:r>
          </a:p>
        </p:txBody>
      </p:sp>
      <p:sp>
        <p:nvSpPr>
          <p:cNvPr id="3" name="Untertitel 2"/>
          <p:cNvSpPr>
            <a:spLocks noGrp="1"/>
          </p:cNvSpPr>
          <p:nvPr>
            <p:ph type="subTitle" idx="1"/>
          </p:nvPr>
        </p:nvSpPr>
        <p:spPr>
          <a:xfrm>
            <a:off x="1524000" y="4872181"/>
            <a:ext cx="9144000" cy="863455"/>
          </a:xfrm>
        </p:spPr>
        <p:txBody>
          <a:bodyPr>
            <a:normAutofit/>
          </a:bodyPr>
          <a:lstStyle/>
          <a:p>
            <a:r>
              <a:rPr lang="en-GB" i="1" dirty="0">
                <a:solidFill>
                  <a:schemeClr val="bg1"/>
                </a:solidFill>
                <a:latin typeface="Times New Roman" panose="02020603050405020304" pitchFamily="18" charset="0"/>
                <a:ea typeface="Times New Roman" panose="02020603050405020304" pitchFamily="18" charset="0"/>
              </a:rPr>
              <a:t>Hypersensitivity </a:t>
            </a:r>
            <a:r>
              <a:rPr lang="en-GB" dirty="0">
                <a:solidFill>
                  <a:schemeClr val="bg1"/>
                </a:solidFill>
                <a:latin typeface="Times New Roman" panose="02020603050405020304" pitchFamily="18" charset="0"/>
                <a:ea typeface="Times New Roman" panose="02020603050405020304" pitchFamily="18" charset="0"/>
              </a:rPr>
              <a:t>is best described as plain old emotional fragility. </a:t>
            </a:r>
            <a:endParaRPr lang="de-DE" dirty="0">
              <a:solidFill>
                <a:schemeClr val="bg1"/>
              </a:solidFill>
            </a:endParaRP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65989" y="5463526"/>
            <a:ext cx="3930595" cy="1267254"/>
          </a:xfrm>
          <a:prstGeom prst="rect">
            <a:avLst/>
          </a:prstGeom>
          <a:solidFill>
            <a:schemeClr val="accent1">
              <a:lumMod val="40000"/>
              <a:lumOff val="60000"/>
            </a:schemeClr>
          </a:solidFill>
        </p:spPr>
      </p:pic>
    </p:spTree>
    <p:extLst>
      <p:ext uri="{BB962C8B-B14F-4D97-AF65-F5344CB8AC3E}">
        <p14:creationId xmlns:p14="http://schemas.microsoft.com/office/powerpoint/2010/main" val="233675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540689"/>
            <a:ext cx="9144000" cy="3570135"/>
          </a:xfrm>
        </p:spPr>
        <p:txBody>
          <a:bodyPr>
            <a:normAutofit fontScale="90000"/>
          </a:bodyPr>
          <a:lstStyle/>
          <a:p>
            <a:pPr algn="ctr"/>
            <a:r>
              <a:rPr lang="de-DE" sz="4000" dirty="0">
                <a:solidFill>
                  <a:schemeClr val="bg1"/>
                </a:solidFill>
              </a:rPr>
              <a:t>Im Gegensatz dazu: </a:t>
            </a:r>
            <a:br>
              <a:rPr lang="de-DE" sz="4000" dirty="0">
                <a:solidFill>
                  <a:schemeClr val="bg1"/>
                </a:solidFill>
              </a:rPr>
            </a:br>
            <a:br>
              <a:rPr lang="de-DE" sz="4000" dirty="0">
                <a:solidFill>
                  <a:schemeClr val="bg1"/>
                </a:solidFill>
              </a:rPr>
            </a:br>
            <a:r>
              <a:rPr lang="de-DE" sz="4000" dirty="0">
                <a:solidFill>
                  <a:schemeClr val="bg1"/>
                </a:solidFill>
              </a:rPr>
              <a:t>eine hoch sensitive Person (HSP) zu sein, beschreibt, dass einige Menschen gegenüber Umweltstimuli sensitiver sind als andere.</a:t>
            </a:r>
          </a:p>
        </p:txBody>
      </p:sp>
      <p:sp>
        <p:nvSpPr>
          <p:cNvPr id="3" name="Untertitel 2"/>
          <p:cNvSpPr>
            <a:spLocks noGrp="1"/>
          </p:cNvSpPr>
          <p:nvPr>
            <p:ph type="subTitle" idx="1"/>
          </p:nvPr>
        </p:nvSpPr>
        <p:spPr>
          <a:xfrm>
            <a:off x="1524000" y="4524292"/>
            <a:ext cx="9144000" cy="1105231"/>
          </a:xfrm>
        </p:spPr>
        <p:txBody>
          <a:bodyPr>
            <a:normAutofit fontScale="85000" lnSpcReduction="20000"/>
          </a:bodyPr>
          <a:lstStyle/>
          <a:p>
            <a:pPr>
              <a:lnSpc>
                <a:spcPct val="107000"/>
              </a:lnSpc>
              <a:spcAft>
                <a:spcPts val="800"/>
              </a:spcAft>
            </a:pP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being a Highly Sensitive Person (HSP). </a:t>
            </a:r>
          </a:p>
          <a:p>
            <a:pPr>
              <a:lnSpc>
                <a:spcPct val="107000"/>
              </a:lnSpc>
              <a:spcAft>
                <a:spcPts val="800"/>
              </a:spcAft>
            </a:pPr>
            <a:r>
              <a:rPr lang="en-GB"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HSP</a:t>
            </a:r>
            <a:r>
              <a:rPr lang="en-GB"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is the new label for old truth that some people are more sensitive to environmental stimuli than others.</a:t>
            </a:r>
            <a:endParaRPr lang="de-DE" sz="1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1304" y="5443797"/>
            <a:ext cx="4065767" cy="1310835"/>
          </a:xfrm>
          <a:prstGeom prst="rect">
            <a:avLst/>
          </a:prstGeom>
          <a:solidFill>
            <a:schemeClr val="accent1">
              <a:lumMod val="40000"/>
              <a:lumOff val="60000"/>
            </a:schemeClr>
          </a:solidFill>
        </p:spPr>
      </p:pic>
    </p:spTree>
    <p:extLst>
      <p:ext uri="{BB962C8B-B14F-4D97-AF65-F5344CB8AC3E}">
        <p14:creationId xmlns:p14="http://schemas.microsoft.com/office/powerpoint/2010/main" val="3257317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523983" y="380145"/>
            <a:ext cx="10654300" cy="3544584"/>
          </a:xfrm>
        </p:spPr>
        <p:txBody>
          <a:bodyPr>
            <a:normAutofit/>
          </a:bodyPr>
          <a:lstStyle/>
          <a:p>
            <a:pPr algn="ctr"/>
            <a:r>
              <a:rPr lang="de-DE" sz="4000" dirty="0">
                <a:solidFill>
                  <a:schemeClr val="bg1"/>
                </a:solidFill>
              </a:rPr>
              <a:t>HSPs haben eine relative Schwierigkeit, Geräusche oder andere sensorische Stimuli zu filtern. Sie sind aber speziell auch fähig, subtile Reize wahrzunehmen, die anderen Menschen entgehen.</a:t>
            </a:r>
          </a:p>
        </p:txBody>
      </p:sp>
      <p:sp>
        <p:nvSpPr>
          <p:cNvPr id="3" name="Untertitel 2"/>
          <p:cNvSpPr>
            <a:spLocks noGrp="1"/>
          </p:cNvSpPr>
          <p:nvPr>
            <p:ph type="subTitle" idx="1"/>
          </p:nvPr>
        </p:nvSpPr>
        <p:spPr>
          <a:xfrm>
            <a:off x="1524000" y="4394344"/>
            <a:ext cx="9144000" cy="863455"/>
          </a:xfrm>
        </p:spPr>
        <p:txBody>
          <a:bodyPr>
            <a:normAutofit fontScale="92500" lnSpcReduction="20000"/>
          </a:bodyPr>
          <a:lstStyle/>
          <a:p>
            <a:r>
              <a:rPr lang="en-GB" dirty="0">
                <a:solidFill>
                  <a:schemeClr val="bg1"/>
                </a:solidFill>
                <a:latin typeface="Times New Roman" panose="02020603050405020304" pitchFamily="18" charset="0"/>
                <a:ea typeface="Times New Roman" panose="02020603050405020304" pitchFamily="18" charset="0"/>
              </a:rPr>
              <a:t>HSPs have relative difficulty filtering sounds and other sensory inputs. They’re especially sensitive to subtle stimuli that other people don’t notice.</a:t>
            </a:r>
          </a:p>
          <a:p>
            <a:endParaRPr lang="en-GB" dirty="0">
              <a:latin typeface="Times New Roman" panose="02020603050405020304" pitchFamily="18" charset="0"/>
              <a:ea typeface="Times New Roman" panose="02020603050405020304" pitchFamily="18" charset="0"/>
            </a:endParaRP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30817" y="5340408"/>
            <a:ext cx="4057816" cy="1308271"/>
          </a:xfrm>
          <a:prstGeom prst="rect">
            <a:avLst/>
          </a:prstGeom>
          <a:solidFill>
            <a:schemeClr val="accent1">
              <a:lumMod val="40000"/>
              <a:lumOff val="60000"/>
            </a:schemeClr>
          </a:solidFill>
        </p:spPr>
      </p:pic>
      <p:sp>
        <p:nvSpPr>
          <p:cNvPr id="5" name="Rechteck 4">
            <a:extLst>
              <a:ext uri="{FF2B5EF4-FFF2-40B4-BE49-F238E27FC236}">
                <a16:creationId xmlns:a16="http://schemas.microsoft.com/office/drawing/2014/main" id="{EE48D1F7-B724-46A2-ACB2-EF347AFEBF43}"/>
              </a:ext>
            </a:extLst>
          </p:cNvPr>
          <p:cNvSpPr/>
          <p:nvPr/>
        </p:nvSpPr>
        <p:spPr>
          <a:xfrm>
            <a:off x="1524000" y="6234114"/>
            <a:ext cx="5944256" cy="369332"/>
          </a:xfrm>
          <a:prstGeom prst="rect">
            <a:avLst/>
          </a:prstGeom>
        </p:spPr>
        <p:txBody>
          <a:bodyPr wrap="none">
            <a:spAutoFit/>
          </a:bodyPr>
          <a:lstStyle/>
          <a:p>
            <a:r>
              <a:rPr lang="de-DE" dirty="0">
                <a:solidFill>
                  <a:schemeClr val="bg1"/>
                </a:solidFill>
              </a:rPr>
              <a:t>http://www.hsperson.com/test/highly-sensitive-test/</a:t>
            </a:r>
          </a:p>
        </p:txBody>
      </p:sp>
    </p:spTree>
    <p:extLst>
      <p:ext uri="{BB962C8B-B14F-4D97-AF65-F5344CB8AC3E}">
        <p14:creationId xmlns:p14="http://schemas.microsoft.com/office/powerpoint/2010/main" val="1810618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518223" y="771277"/>
            <a:ext cx="9144000" cy="4373217"/>
          </a:xfrm>
        </p:spPr>
        <p:txBody>
          <a:bodyPr>
            <a:normAutofit/>
          </a:bodyPr>
          <a:lstStyle/>
          <a:p>
            <a:r>
              <a:rPr lang="de-DE" sz="2800" dirty="0">
                <a:solidFill>
                  <a:schemeClr val="bg1"/>
                </a:solidFill>
              </a:rPr>
              <a:t>Wenn alles zu laut, zu viel und zu chaotisch ist, dann ziehen sich die meisten zurück. Menschen, die hochsensitiv oder sind, können schlecht Reize aus der Wahrnehmung herausfiltern und kämpfen im Alltag mit einer ständigen Überstimulation. Zugleich ist das Phänomen eine besondere Gabe und sollte auch so genutzt werden.</a:t>
            </a:r>
          </a:p>
          <a:p>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54670" y="5445405"/>
            <a:ext cx="3978303" cy="1282635"/>
          </a:xfrm>
          <a:prstGeom prst="rect">
            <a:avLst/>
          </a:prstGeom>
          <a:solidFill>
            <a:schemeClr val="accent1">
              <a:lumMod val="40000"/>
              <a:lumOff val="60000"/>
            </a:schemeClr>
          </a:solidFill>
        </p:spPr>
      </p:pic>
    </p:spTree>
    <p:extLst>
      <p:ext uri="{BB962C8B-B14F-4D97-AF65-F5344CB8AC3E}">
        <p14:creationId xmlns:p14="http://schemas.microsoft.com/office/powerpoint/2010/main" val="1230632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747423"/>
            <a:ext cx="9144000" cy="3331596"/>
          </a:xfrm>
        </p:spPr>
        <p:txBody>
          <a:bodyPr>
            <a:noAutofit/>
          </a:bodyPr>
          <a:lstStyle/>
          <a:p>
            <a:r>
              <a:rPr lang="de-DE" sz="3600" dirty="0">
                <a:solidFill>
                  <a:schemeClr val="bg1"/>
                </a:solidFill>
              </a:rPr>
              <a:t>Fehldiagnosen: Hypersensitivität weist zwar in einigen Punkten Parallelen zu Sozialphobie, Neurose, ADHS oder Asperger-Autismus auf, ist jedoch nicht mit ihnen gleichzusetzen.</a:t>
            </a:r>
            <a:br>
              <a:rPr lang="de-DE" sz="3600" dirty="0">
                <a:solidFill>
                  <a:schemeClr val="bg1"/>
                </a:solidFill>
              </a:rPr>
            </a:br>
            <a:endParaRPr lang="de-DE" sz="3600" dirty="0">
              <a:solidFill>
                <a:schemeClr val="bg1"/>
              </a:solidFill>
            </a:endParaRP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6720" y="5464132"/>
            <a:ext cx="4010108" cy="1292890"/>
          </a:xfrm>
          <a:prstGeom prst="rect">
            <a:avLst/>
          </a:prstGeom>
          <a:solidFill>
            <a:schemeClr val="accent1">
              <a:lumMod val="40000"/>
              <a:lumOff val="60000"/>
            </a:schemeClr>
          </a:solidFill>
        </p:spPr>
      </p:pic>
    </p:spTree>
    <p:extLst>
      <p:ext uri="{BB962C8B-B14F-4D97-AF65-F5344CB8AC3E}">
        <p14:creationId xmlns:p14="http://schemas.microsoft.com/office/powerpoint/2010/main" val="7662164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0</TotalTime>
  <Words>851</Words>
  <Application>Microsoft Office PowerPoint</Application>
  <PresentationFormat>Breitbild</PresentationFormat>
  <Paragraphs>53</Paragraphs>
  <Slides>16</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16</vt:i4>
      </vt:variant>
    </vt:vector>
  </HeadingPairs>
  <TitlesOfParts>
    <vt:vector size="23" baseType="lpstr">
      <vt:lpstr>Arial</vt:lpstr>
      <vt:lpstr>Calibri</vt:lpstr>
      <vt:lpstr>Century Gothic</vt:lpstr>
      <vt:lpstr>Times</vt:lpstr>
      <vt:lpstr>Times New Roman</vt:lpstr>
      <vt:lpstr>Wingdings 3</vt:lpstr>
      <vt:lpstr>Ion</vt:lpstr>
      <vt:lpstr>Hypersensibilität oder  hohe Sensitivität Eine Begriffsklärung</vt:lpstr>
      <vt:lpstr>Interessenkonflikte:</vt:lpstr>
      <vt:lpstr>Hohe Sensitivität ist biologisch. Hypersensibilität ist ein Coping Style.</vt:lpstr>
      <vt:lpstr>Obwohl oft verwechselt, sind diese beiden Begriffe sehr unterschiedlich, und sie haben nichts miteinander zu tun</vt:lpstr>
      <vt:lpstr>Hypersensibilität ist am besten beschrieben als emotionale Instabilität</vt:lpstr>
      <vt:lpstr>Im Gegensatz dazu:   eine hoch sensitive Person (HSP) zu sein, beschreibt, dass einige Menschen gegenüber Umweltstimuli sensitiver sind als andere.</vt:lpstr>
      <vt:lpstr>HSPs haben eine relative Schwierigkeit, Geräusche oder andere sensorische Stimuli zu filtern. Sie sind aber speziell auch fähig, subtile Reize wahrzunehmen, die anderen Menschen entgehen.</vt:lpstr>
      <vt:lpstr>PowerPoint-Präsentation</vt:lpstr>
      <vt:lpstr>Fehldiagnosen: Hypersensitivität weist zwar in einigen Punkten Parallelen zu Sozialphobie, Neurose, ADHS oder Asperger-Autismus auf, ist jedoch nicht mit ihnen gleichzusetzen. </vt:lpstr>
      <vt:lpstr>Ist Hochsensitivität ein Massenphänomen?</vt:lpstr>
      <vt:lpstr>https://youtu.be/pi4JOlMSWjo TED talk  einer Frau mit Hypersensitivität </vt:lpstr>
      <vt:lpstr>PowerPoint-Präsentation</vt:lpstr>
      <vt:lpstr>PowerPoint-Präsentation</vt:lpstr>
      <vt:lpstr>PowerPoint-Präsentation</vt:lpstr>
      <vt:lpstr>Geistige Merkmale von Hypersensitivität</vt:lpstr>
      <vt:lpstr>Zusammenfassung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Hypersensitivität oder Hyperemotionalität</dc:title>
  <dc:creator>Dr. Ralph Meyers</dc:creator>
  <cp:lastModifiedBy>Dr. Ralph Meyers</cp:lastModifiedBy>
  <cp:revision>18</cp:revision>
  <dcterms:created xsi:type="dcterms:W3CDTF">2018-11-19T06:40:04Z</dcterms:created>
  <dcterms:modified xsi:type="dcterms:W3CDTF">2022-11-01T18:01:16Z</dcterms:modified>
</cp:coreProperties>
</file>